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73" r:id="rId1"/>
  </p:sldMasterIdLst>
  <p:notesMasterIdLst>
    <p:notesMasterId r:id="rId62"/>
  </p:notesMasterIdLst>
  <p:handoutMasterIdLst>
    <p:handoutMasterId r:id="rId63"/>
  </p:handoutMasterIdLst>
  <p:sldIdLst>
    <p:sldId id="258" r:id="rId2"/>
    <p:sldId id="261" r:id="rId3"/>
    <p:sldId id="290" r:id="rId4"/>
    <p:sldId id="291" r:id="rId5"/>
    <p:sldId id="292" r:id="rId6"/>
    <p:sldId id="293" r:id="rId7"/>
    <p:sldId id="294" r:id="rId8"/>
    <p:sldId id="295" r:id="rId9"/>
    <p:sldId id="296" r:id="rId10"/>
    <p:sldId id="297" r:id="rId11"/>
    <p:sldId id="298" r:id="rId12"/>
    <p:sldId id="299" r:id="rId13"/>
    <p:sldId id="300" r:id="rId14"/>
    <p:sldId id="301" r:id="rId15"/>
    <p:sldId id="302" r:id="rId16"/>
    <p:sldId id="305" r:id="rId17"/>
    <p:sldId id="303" r:id="rId18"/>
    <p:sldId id="306" r:id="rId19"/>
    <p:sldId id="307" r:id="rId20"/>
    <p:sldId id="308" r:id="rId21"/>
    <p:sldId id="309" r:id="rId22"/>
    <p:sldId id="310" r:id="rId23"/>
    <p:sldId id="311" r:id="rId24"/>
    <p:sldId id="312" r:id="rId25"/>
    <p:sldId id="313" r:id="rId26"/>
    <p:sldId id="314" r:id="rId27"/>
    <p:sldId id="315" r:id="rId28"/>
    <p:sldId id="316" r:id="rId29"/>
    <p:sldId id="317" r:id="rId30"/>
    <p:sldId id="318" r:id="rId31"/>
    <p:sldId id="319" r:id="rId32"/>
    <p:sldId id="320" r:id="rId33"/>
    <p:sldId id="321" r:id="rId34"/>
    <p:sldId id="322" r:id="rId35"/>
    <p:sldId id="323" r:id="rId36"/>
    <p:sldId id="325" r:id="rId37"/>
    <p:sldId id="324" r:id="rId38"/>
    <p:sldId id="326" r:id="rId39"/>
    <p:sldId id="327" r:id="rId40"/>
    <p:sldId id="328" r:id="rId41"/>
    <p:sldId id="329" r:id="rId42"/>
    <p:sldId id="330" r:id="rId43"/>
    <p:sldId id="331" r:id="rId44"/>
    <p:sldId id="332" r:id="rId45"/>
    <p:sldId id="333" r:id="rId46"/>
    <p:sldId id="334" r:id="rId47"/>
    <p:sldId id="335" r:id="rId48"/>
    <p:sldId id="336" r:id="rId49"/>
    <p:sldId id="337" r:id="rId50"/>
    <p:sldId id="338" r:id="rId51"/>
    <p:sldId id="339" r:id="rId52"/>
    <p:sldId id="341" r:id="rId53"/>
    <p:sldId id="342" r:id="rId54"/>
    <p:sldId id="343" r:id="rId55"/>
    <p:sldId id="344" r:id="rId56"/>
    <p:sldId id="345" r:id="rId57"/>
    <p:sldId id="346" r:id="rId58"/>
    <p:sldId id="347" r:id="rId59"/>
    <p:sldId id="348" r:id="rId60"/>
    <p:sldId id="349" r:id="rId61"/>
  </p:sldIdLst>
  <p:sldSz cx="9144000" cy="6858000" type="screen4x3"/>
  <p:notesSz cx="6858000" cy="9144000"/>
  <p:embeddedFontLst>
    <p:embeddedFont>
      <p:font typeface="맑은 고딕" panose="020B0503020000020004" pitchFamily="50" charset="-127"/>
      <p:regular r:id="rId64"/>
      <p:bold r:id="rId65"/>
    </p:embeddedFont>
    <p:embeddedFont>
      <p:font typeface="Tahoma" panose="020B0604030504040204" pitchFamily="34" charset="0"/>
      <p:regular r:id="rId66"/>
      <p:bold r:id="rId67"/>
    </p:embeddedFont>
    <p:embeddedFont>
      <p:font typeface="HY견고딕" panose="02030600000101010101" pitchFamily="18" charset="-127"/>
      <p:regular r:id="rId68"/>
    </p:embeddedFont>
    <p:embeddedFont>
      <p:font typeface="Cambria Math" panose="02040503050406030204" pitchFamily="18" charset="0"/>
      <p:regular r:id="rId69"/>
    </p:embeddedFont>
    <p:embeddedFont>
      <p:font typeface="Calibri" panose="020F0502020204030204" pitchFamily="34" charset="0"/>
      <p:regular r:id="rId70"/>
      <p:bold r:id="rId71"/>
      <p:italic r:id="rId72"/>
      <p:boldItalic r:id="rId73"/>
    </p:embeddedFont>
    <p:embeddedFont>
      <p:font typeface="나눔손글씨 펜" panose="020B0600000101010101" charset="-127"/>
      <p:regular r:id="rId7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C1C1"/>
    <a:srgbClr val="BC0606"/>
    <a:srgbClr val="FB5357"/>
    <a:srgbClr val="ED193A"/>
    <a:srgbClr val="FC888B"/>
    <a:srgbClr val="F90F15"/>
    <a:srgbClr val="FFE6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6" d="100"/>
          <a:sy n="106" d="100"/>
        </p:scale>
        <p:origin x="786" y="11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-3870" y="-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handoutMaster" Target="handoutMasters/handoutMaster1.xml"/><Relationship Id="rId68" Type="http://schemas.openxmlformats.org/officeDocument/2006/relationships/font" Target="fonts/font5.fntdata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3.fntdata"/><Relationship Id="rId74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2.fntdata"/><Relationship Id="rId73" Type="http://schemas.openxmlformats.org/officeDocument/2006/relationships/font" Target="fonts/font10.fntdata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1.fntdata"/><Relationship Id="rId69" Type="http://schemas.openxmlformats.org/officeDocument/2006/relationships/font" Target="fonts/font6.fntdata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9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4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70" Type="http://schemas.openxmlformats.org/officeDocument/2006/relationships/font" Target="fonts/font7.fntdata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9BBE25-1181-4C43-B3E8-9A672AB42AD3}" type="datetimeFigureOut">
              <a:rPr lang="ko-KR" altLang="en-US" smtClean="0"/>
              <a:t>2021-10-25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D4FE1A-607B-4D11-88C0-1D39C9D151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548855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8E088A-060F-47EF-ABD3-2CB846235B62}" type="datetimeFigureOut">
              <a:rPr lang="en-US" smtClean="0"/>
              <a:t>10/25/2021</a:t>
            </a:fld>
            <a:endParaRPr 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45964A-BC22-4ABF-AF38-AB9D2D0D63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0319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5514734"/>
            <a:ext cx="9143999" cy="1374082"/>
          </a:xfrm>
          <a:prstGeom prst="rect">
            <a:avLst/>
          </a:prstGeom>
        </p:spPr>
      </p:pic>
      <p:pic>
        <p:nvPicPr>
          <p:cNvPr id="11" name="Picture 4" descr="C:\Users\김현용\Desktop\제호.jp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332656"/>
            <a:ext cx="1905001" cy="31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 userDrawn="1"/>
        </p:nvSpPr>
        <p:spPr>
          <a:xfrm>
            <a:off x="3275856" y="5013176"/>
            <a:ext cx="822970" cy="2602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제목 13"/>
          <p:cNvSpPr>
            <a:spLocks noGrp="1"/>
          </p:cNvSpPr>
          <p:nvPr>
            <p:ph type="title"/>
          </p:nvPr>
        </p:nvSpPr>
        <p:spPr>
          <a:xfrm>
            <a:off x="282995" y="5683560"/>
            <a:ext cx="8229600" cy="1008112"/>
          </a:xfrm>
        </p:spPr>
        <p:txBody>
          <a:bodyPr/>
          <a:lstStyle>
            <a:lvl1pPr algn="l">
              <a:defRPr sz="3200" b="1">
                <a:solidFill>
                  <a:schemeClr val="bg1"/>
                </a:solidFill>
                <a:latin typeface="아리따M" pitchFamily="18" charset="-127"/>
                <a:ea typeface="아리따M" pitchFamily="18" charset="-127"/>
              </a:defRPr>
            </a:lvl1pPr>
          </a:lstStyle>
          <a:p>
            <a:r>
              <a:rPr lang="en-US" altLang="ko-KR" dirty="0" smtClean="0"/>
              <a:t>Click to edit Master title style</a:t>
            </a:r>
            <a:endParaRPr lang="ko-KR" altLang="en-US" dirty="0"/>
          </a:p>
        </p:txBody>
      </p:sp>
      <p:pic>
        <p:nvPicPr>
          <p:cNvPr id="19" name="그림 18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499991" y="658786"/>
            <a:ext cx="4644007" cy="3274270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79512" y="3904176"/>
            <a:ext cx="5353200" cy="1422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5180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제목 슬라이드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3"/>
          <p:cNvSpPr>
            <a:spLocks noGrp="1"/>
          </p:cNvSpPr>
          <p:nvPr>
            <p:ph type="title"/>
          </p:nvPr>
        </p:nvSpPr>
        <p:spPr>
          <a:xfrm>
            <a:off x="1199976" y="2348880"/>
            <a:ext cx="5100216" cy="1031628"/>
          </a:xfrm>
        </p:spPr>
        <p:txBody>
          <a:bodyPr/>
          <a:lstStyle>
            <a:lvl1pPr algn="l">
              <a:defRPr sz="4400" b="0">
                <a:solidFill>
                  <a:schemeClr val="accent5">
                    <a:lumMod val="50000"/>
                  </a:schemeClr>
                </a:solidFill>
                <a:latin typeface="나눔손글씨 펜" pitchFamily="66" charset="-127"/>
                <a:ea typeface="나눔손글씨 펜" pitchFamily="66" charset="-127"/>
              </a:defRPr>
            </a:lvl1pPr>
          </a:lstStyle>
          <a:p>
            <a:r>
              <a:rPr lang="en-US" altLang="ko-KR" dirty="0" smtClean="0"/>
              <a:t>Click to edit Master title style</a:t>
            </a:r>
            <a:endParaRPr lang="ko-KR" altLang="en-US" dirty="0"/>
          </a:p>
        </p:txBody>
      </p:sp>
      <p:pic>
        <p:nvPicPr>
          <p:cNvPr id="11" name="Picture 4" descr="C:\Users\김현용\Desktop\제호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650" y="6237312"/>
            <a:ext cx="1905001" cy="31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/>
          <p:cNvSpPr/>
          <p:nvPr userDrawn="1"/>
        </p:nvSpPr>
        <p:spPr>
          <a:xfrm>
            <a:off x="6410941" y="3284984"/>
            <a:ext cx="465315" cy="496808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 userDrawn="1"/>
        </p:nvSpPr>
        <p:spPr>
          <a:xfrm>
            <a:off x="7219875" y="1939423"/>
            <a:ext cx="303684" cy="303023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 userDrawn="1"/>
        </p:nvSpPr>
        <p:spPr>
          <a:xfrm>
            <a:off x="912341" y="2203146"/>
            <a:ext cx="5747891" cy="1328780"/>
          </a:xfrm>
          <a:prstGeom prst="rect">
            <a:avLst/>
          </a:prstGeom>
          <a:noFill/>
          <a:ln w="1270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 userDrawn="1"/>
        </p:nvSpPr>
        <p:spPr>
          <a:xfrm>
            <a:off x="6848475" y="1609725"/>
            <a:ext cx="511902" cy="468119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778446" y="3741157"/>
            <a:ext cx="2352675" cy="2495550"/>
          </a:xfrm>
          <a:prstGeom prst="rect">
            <a:avLst/>
          </a:prstGeom>
        </p:spPr>
      </p:pic>
      <p:grpSp>
        <p:nvGrpSpPr>
          <p:cNvPr id="5" name="그룹 4"/>
          <p:cNvGrpSpPr/>
          <p:nvPr userDrawn="1"/>
        </p:nvGrpSpPr>
        <p:grpSpPr>
          <a:xfrm>
            <a:off x="912341" y="1555328"/>
            <a:ext cx="5605775" cy="505520"/>
            <a:chOff x="912341" y="1447760"/>
            <a:chExt cx="5605775" cy="505520"/>
          </a:xfrm>
        </p:grpSpPr>
        <p:pic>
          <p:nvPicPr>
            <p:cNvPr id="22" name="그림 21"/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5790645" y="1494515"/>
              <a:ext cx="727471" cy="210123"/>
            </a:xfrm>
            <a:prstGeom prst="rect">
              <a:avLst/>
            </a:prstGeom>
          </p:spPr>
        </p:pic>
        <p:grpSp>
          <p:nvGrpSpPr>
            <p:cNvPr id="4" name="그룹 3"/>
            <p:cNvGrpSpPr/>
            <p:nvPr userDrawn="1"/>
          </p:nvGrpSpPr>
          <p:grpSpPr>
            <a:xfrm>
              <a:off x="912341" y="1447760"/>
              <a:ext cx="4837319" cy="505520"/>
              <a:chOff x="881812" y="1320078"/>
              <a:chExt cx="4837319" cy="505520"/>
            </a:xfrm>
          </p:grpSpPr>
          <p:pic>
            <p:nvPicPr>
              <p:cNvPr id="21" name="그림 20"/>
              <p:cNvPicPr>
                <a:picLocks noChangeAspect="1"/>
              </p:cNvPicPr>
              <p:nvPr userDrawn="1"/>
            </p:nvPicPr>
            <p:blipFill rotWithShape="1">
              <a:blip r:embed="rId5"/>
              <a:srcRect t="1" r="34381" b="45624"/>
              <a:stretch/>
            </p:blipFill>
            <p:spPr>
              <a:xfrm>
                <a:off x="881812" y="1321544"/>
                <a:ext cx="2281051" cy="504054"/>
              </a:xfrm>
              <a:prstGeom prst="rect">
                <a:avLst/>
              </a:prstGeom>
            </p:spPr>
          </p:pic>
          <p:pic>
            <p:nvPicPr>
              <p:cNvPr id="23" name="그림 22"/>
              <p:cNvPicPr>
                <a:picLocks noChangeAspect="1"/>
              </p:cNvPicPr>
              <p:nvPr userDrawn="1"/>
            </p:nvPicPr>
            <p:blipFill rotWithShape="1">
              <a:blip r:embed="rId5"/>
              <a:srcRect l="27643" t="51160"/>
              <a:stretch/>
            </p:blipFill>
            <p:spPr>
              <a:xfrm>
                <a:off x="3203848" y="1320078"/>
                <a:ext cx="2515283" cy="452738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9548959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9"/>
          <p:cNvSpPr txBox="1"/>
          <p:nvPr userDrawn="1"/>
        </p:nvSpPr>
        <p:spPr>
          <a:xfrm>
            <a:off x="755576" y="620688"/>
            <a:ext cx="734481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800" spc="-15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  <a:cs typeface="Tahoma" pitchFamily="34" charset="0"/>
              </a:rPr>
              <a:t>각 절에서 다루는 내용</a:t>
            </a:r>
            <a:endParaRPr kumimoji="0" lang="ko-KR" altLang="en-US" sz="28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effectLst/>
              <a:latin typeface="HY견고딕" panose="02030600000101010101" pitchFamily="18" charset="-127"/>
              <a:ea typeface="HY견고딕" panose="02030600000101010101" pitchFamily="18" charset="-127"/>
              <a:cs typeface="Tahoma" pitchFamily="34" charset="0"/>
            </a:endParaRPr>
          </a:p>
        </p:txBody>
      </p:sp>
      <p:sp>
        <p:nvSpPr>
          <p:cNvPr id="11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 hasCustomPrompt="1"/>
          </p:nvPr>
        </p:nvSpPr>
        <p:spPr>
          <a:xfrm>
            <a:off x="755576" y="1412776"/>
            <a:ext cx="7776864" cy="4680520"/>
          </a:xfrm>
        </p:spPr>
        <p:txBody>
          <a:bodyPr/>
          <a:lstStyle>
            <a:lvl1pPr marL="457200" indent="-457200">
              <a:buFont typeface="+mj-lt"/>
              <a:buAutoNum type="arabicPeriod"/>
              <a:defRPr sz="2000"/>
            </a:lvl1pPr>
            <a:lvl2pPr marL="542925" indent="-276225">
              <a:buClr>
                <a:schemeClr val="accent3">
                  <a:lumMod val="75000"/>
                </a:schemeClr>
              </a:buClr>
              <a:buFont typeface="나눔손글씨 펜" pitchFamily="66" charset="-127"/>
              <a:buChar char="→"/>
              <a:defRPr sz="1800">
                <a:latin typeface="나눔손글씨 펜" pitchFamily="66" charset="-127"/>
                <a:ea typeface="나눔손글씨 펜" pitchFamily="66" charset="-127"/>
              </a:defRPr>
            </a:lvl2pPr>
          </a:lstStyle>
          <a:p>
            <a:pPr lvl="0"/>
            <a:r>
              <a:rPr lang="ko-KR" altLang="en-US" dirty="0" smtClean="0"/>
              <a:t>마스터 텍스트 스타일을 편집합니다</a:t>
            </a:r>
            <a:r>
              <a:rPr lang="en-US" altLang="ko-KR" dirty="0" smtClean="0"/>
              <a:t>.</a:t>
            </a:r>
            <a:endParaRPr lang="ko-KR" altLang="en-US" dirty="0" smtClean="0"/>
          </a:p>
          <a:p>
            <a:pPr lvl="1"/>
            <a:r>
              <a:rPr lang="ko-KR" altLang="en-US" dirty="0" smtClean="0"/>
              <a:t> 둘째 수준</a:t>
            </a:r>
          </a:p>
        </p:txBody>
      </p:sp>
    </p:spTree>
    <p:extLst>
      <p:ext uri="{BB962C8B-B14F-4D97-AF65-F5344CB8AC3E}">
        <p14:creationId xmlns:p14="http://schemas.microsoft.com/office/powerpoint/2010/main" val="1404269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섹션 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7560840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2124744" y="764704"/>
            <a:ext cx="2339752" cy="0"/>
          </a:xfrm>
          <a:prstGeom prst="line">
            <a:avLst/>
          </a:prstGeom>
          <a:ln w="76200">
            <a:solidFill>
              <a:schemeClr val="accent5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4464496" y="764704"/>
            <a:ext cx="2339752" cy="0"/>
          </a:xfrm>
          <a:prstGeom prst="line">
            <a:avLst/>
          </a:prstGeom>
          <a:ln w="76200">
            <a:solidFill>
              <a:schemeClr val="accent5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>
            <a:off x="6804248" y="764704"/>
            <a:ext cx="2339752" cy="0"/>
          </a:xfrm>
          <a:prstGeom prst="line">
            <a:avLst/>
          </a:prstGeom>
          <a:ln w="76200">
            <a:solidFill>
              <a:schemeClr val="accent5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 userDrawn="1"/>
        </p:nvCxnSpPr>
        <p:spPr>
          <a:xfrm>
            <a:off x="0" y="764704"/>
            <a:ext cx="2339752" cy="0"/>
          </a:xfrm>
          <a:prstGeom prst="line">
            <a:avLst/>
          </a:prstGeom>
          <a:ln w="7620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내용 개체 틀 2"/>
          <p:cNvSpPr>
            <a:spLocks noGrp="1"/>
          </p:cNvSpPr>
          <p:nvPr>
            <p:ph idx="10"/>
          </p:nvPr>
        </p:nvSpPr>
        <p:spPr>
          <a:xfrm>
            <a:off x="179512" y="908720"/>
            <a:ext cx="8784976" cy="5688632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3">
                  <a:lumMod val="75000"/>
                </a:schemeClr>
              </a:buClr>
              <a:buFont typeface="Wingdings" pitchFamily="2" charset="2"/>
              <a:buChar char="n"/>
              <a:defRPr sz="2000" b="0">
                <a:latin typeface="+mn-ea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600"/>
            </a:lvl3pPr>
            <a:lvl4pPr marL="809625" indent="-180975">
              <a:spcAft>
                <a:spcPts val="300"/>
              </a:spcAft>
              <a:buSzPct val="96000"/>
              <a:defRPr sz="1400"/>
            </a:lvl4pPr>
            <a:lvl5pPr marL="990600" indent="-180975">
              <a:defRPr sz="14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47372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섹션 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7560840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10" name="내용 개체 틀 2"/>
          <p:cNvSpPr>
            <a:spLocks noGrp="1"/>
          </p:cNvSpPr>
          <p:nvPr>
            <p:ph idx="10"/>
          </p:nvPr>
        </p:nvSpPr>
        <p:spPr>
          <a:xfrm>
            <a:off x="179512" y="908720"/>
            <a:ext cx="792088" cy="5688632"/>
          </a:xfr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Clr>
                <a:schemeClr val="accent3">
                  <a:lumMod val="75000"/>
                </a:schemeClr>
              </a:buClr>
              <a:buFont typeface="Wingdings" pitchFamily="2" charset="2"/>
              <a:buNone/>
              <a:defRPr sz="1800" b="1">
                <a:solidFill>
                  <a:schemeClr val="accent3">
                    <a:lumMod val="75000"/>
                  </a:schemeClr>
                </a:solidFill>
                <a:latin typeface="나눔손글씨 펜" pitchFamily="66" charset="-127"/>
                <a:ea typeface="나눔손글씨 펜" pitchFamily="66" charset="-127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600"/>
            </a:lvl3pPr>
            <a:lvl4pPr marL="809625" indent="-180975">
              <a:spcAft>
                <a:spcPts val="300"/>
              </a:spcAft>
              <a:buSzPct val="96000"/>
              <a:defRPr sz="1400"/>
            </a:lvl4pPr>
            <a:lvl5pPr marL="990600" indent="-180975">
              <a:defRPr sz="14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8" name="내용 개체 틀 2"/>
          <p:cNvSpPr>
            <a:spLocks noGrp="1"/>
          </p:cNvSpPr>
          <p:nvPr>
            <p:ph idx="11"/>
          </p:nvPr>
        </p:nvSpPr>
        <p:spPr>
          <a:xfrm>
            <a:off x="827584" y="908720"/>
            <a:ext cx="7992888" cy="5688632"/>
          </a:xfr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Clr>
                <a:schemeClr val="accent3">
                  <a:lumMod val="75000"/>
                </a:schemeClr>
              </a:buClr>
              <a:buFont typeface="Wingdings" pitchFamily="2" charset="2"/>
              <a:buNone/>
              <a:defRPr sz="1600" b="0">
                <a:latin typeface="+mj-ea"/>
                <a:ea typeface="+mj-ea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600"/>
            </a:lvl3pPr>
            <a:lvl4pPr marL="809625" indent="-180975">
              <a:spcAft>
                <a:spcPts val="300"/>
              </a:spcAft>
              <a:buSzPct val="96000"/>
              <a:defRPr sz="1400"/>
            </a:lvl4pPr>
            <a:lvl5pPr marL="990600" indent="-180975">
              <a:defRPr sz="14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cxnSp>
        <p:nvCxnSpPr>
          <p:cNvPr id="18" name="직선 연결선 17"/>
          <p:cNvCxnSpPr/>
          <p:nvPr userDrawn="1"/>
        </p:nvCxnSpPr>
        <p:spPr>
          <a:xfrm>
            <a:off x="2124744" y="764704"/>
            <a:ext cx="2339752" cy="0"/>
          </a:xfrm>
          <a:prstGeom prst="line">
            <a:avLst/>
          </a:prstGeom>
          <a:ln w="76200">
            <a:solidFill>
              <a:schemeClr val="accent5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 userDrawn="1"/>
        </p:nvCxnSpPr>
        <p:spPr>
          <a:xfrm>
            <a:off x="4464496" y="764704"/>
            <a:ext cx="2339752" cy="0"/>
          </a:xfrm>
          <a:prstGeom prst="line">
            <a:avLst/>
          </a:prstGeom>
          <a:ln w="76200">
            <a:solidFill>
              <a:schemeClr val="accent5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 userDrawn="1"/>
        </p:nvCxnSpPr>
        <p:spPr>
          <a:xfrm>
            <a:off x="6804248" y="764704"/>
            <a:ext cx="2339752" cy="0"/>
          </a:xfrm>
          <a:prstGeom prst="line">
            <a:avLst/>
          </a:prstGeom>
          <a:ln w="76200">
            <a:solidFill>
              <a:schemeClr val="accent5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 userDrawn="1"/>
        </p:nvCxnSpPr>
        <p:spPr>
          <a:xfrm>
            <a:off x="0" y="764704"/>
            <a:ext cx="2339752" cy="0"/>
          </a:xfrm>
          <a:prstGeom prst="line">
            <a:avLst/>
          </a:prstGeom>
          <a:ln w="7620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23884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251520" y="274638"/>
            <a:ext cx="8712968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251520" y="1600200"/>
            <a:ext cx="8712968" cy="4853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534869"/>
            <a:ext cx="2133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fld id="{3C4A7B72-6AE8-49C2-8F32-E8A725FD610D}" type="datetimeFigureOut">
              <a:rPr lang="ko-KR" altLang="en-US" smtClean="0"/>
              <a:pPr>
                <a:defRPr/>
              </a:pPr>
              <a:t>2021-10-25</a:t>
            </a:fld>
            <a:endParaRPr lang="ko-KR" altLang="en-US" dirty="0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525344"/>
            <a:ext cx="2895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515819"/>
            <a:ext cx="2133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67443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83" r:id="rId2"/>
    <p:sldLayoutId id="2147483677" r:id="rId3"/>
    <p:sldLayoutId id="2147483679" r:id="rId4"/>
    <p:sldLayoutId id="2147483682" r:id="rId5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Blip>
          <a:blip r:embed="rId7"/>
        </a:buBlip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jpe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4.png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2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7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0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PREVIEW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사람의 </a:t>
            </a:r>
            <a:r>
              <a:rPr lang="ko-KR" altLang="en-US" dirty="0" smtClean="0"/>
              <a:t>학습</a:t>
            </a:r>
            <a:endParaRPr lang="en-US" altLang="ko-KR" dirty="0" smtClean="0"/>
          </a:p>
          <a:p>
            <a:pPr lvl="1"/>
            <a:r>
              <a:rPr lang="ko-KR" altLang="en-US" dirty="0"/>
              <a:t>수학</a:t>
            </a:r>
            <a:r>
              <a:rPr lang="en-US" altLang="ko-KR" dirty="0"/>
              <a:t>, </a:t>
            </a:r>
            <a:r>
              <a:rPr lang="ko-KR" altLang="en-US" dirty="0"/>
              <a:t>과학</a:t>
            </a:r>
            <a:r>
              <a:rPr lang="en-US" altLang="ko-KR" dirty="0"/>
              <a:t>, </a:t>
            </a:r>
            <a:r>
              <a:rPr lang="ko-KR" altLang="en-US" dirty="0"/>
              <a:t>역사뿐 아니라 수영</a:t>
            </a:r>
            <a:r>
              <a:rPr lang="en-US" altLang="ko-KR" dirty="0"/>
              <a:t>, </a:t>
            </a:r>
            <a:r>
              <a:rPr lang="ko-KR" altLang="en-US" dirty="0"/>
              <a:t>자전거 타기 </a:t>
            </a:r>
            <a:r>
              <a:rPr lang="ko-KR" altLang="en-US" dirty="0" smtClean="0"/>
              <a:t>등</a:t>
            </a:r>
            <a:endParaRPr lang="en-US" altLang="ko-KR" dirty="0"/>
          </a:p>
          <a:p>
            <a:r>
              <a:rPr lang="ko-KR" altLang="en-US" dirty="0"/>
              <a:t>동물의 </a:t>
            </a:r>
            <a:r>
              <a:rPr lang="ko-KR" altLang="en-US" dirty="0" smtClean="0"/>
              <a:t>학습</a:t>
            </a:r>
            <a:endParaRPr lang="en-US" altLang="ko-KR" dirty="0" smtClean="0"/>
          </a:p>
          <a:p>
            <a:pPr lvl="1"/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ko-KR" altLang="en-US" dirty="0"/>
              <a:t>물총물고기의 목표물 </a:t>
            </a:r>
            <a:r>
              <a:rPr lang="ko-KR" altLang="en-US" dirty="0" smtClean="0"/>
              <a:t>맞히기 </a:t>
            </a:r>
            <a:r>
              <a:rPr lang="ko-KR" altLang="en-US" dirty="0"/>
              <a:t>능력 </a:t>
            </a:r>
            <a:r>
              <a:rPr lang="ko-KR" altLang="en-US" dirty="0" smtClean="0"/>
              <a:t>향상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r>
              <a:rPr lang="ko-KR" altLang="en-US" dirty="0"/>
              <a:t>기계 학습</a:t>
            </a:r>
            <a:endParaRPr lang="en-US" altLang="ko-KR" dirty="0"/>
          </a:p>
          <a:p>
            <a:pPr lvl="1"/>
            <a:r>
              <a:rPr lang="ko-KR" altLang="en-US" dirty="0"/>
              <a:t>그렇다면 기계도 학습할 수 있을까</a:t>
            </a:r>
            <a:r>
              <a:rPr lang="en-US" altLang="ko-KR" dirty="0"/>
              <a:t>?</a:t>
            </a:r>
          </a:p>
          <a:p>
            <a:pPr lvl="1"/>
            <a:r>
              <a:rPr lang="ko-KR" altLang="en-US" dirty="0"/>
              <a:t>경험을 통해 점점 성능이 좋아지는 기계를 만들 수 있을까</a:t>
            </a:r>
            <a:r>
              <a:rPr lang="en-US" altLang="ko-KR" dirty="0"/>
              <a:t>?</a:t>
            </a:r>
          </a:p>
          <a:p>
            <a:pPr lvl="1"/>
            <a:r>
              <a:rPr lang="ko-KR" altLang="en-US" dirty="0"/>
              <a:t>이 책은 이 질문에 대한 답을 찾아가는 길</a:t>
            </a:r>
          </a:p>
          <a:p>
            <a:endParaRPr lang="en-US" altLang="ko-KR" dirty="0"/>
          </a:p>
          <a:p>
            <a:pPr lvl="1"/>
            <a:endParaRPr lang="en-US" altLang="ko-KR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4550" y="1124744"/>
            <a:ext cx="3678956" cy="17281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22355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1.1.3 </a:t>
            </a:r>
            <a:r>
              <a:rPr lang="ko-KR" altLang="en-US" dirty="0" smtClean="0"/>
              <a:t>기계 학습 개념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학습을 마치면</a:t>
            </a:r>
            <a:r>
              <a:rPr lang="en-US" altLang="ko-KR" dirty="0" smtClean="0"/>
              <a:t>,</a:t>
            </a:r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예측에 사용</a:t>
            </a:r>
            <a:endParaRPr lang="en-US" altLang="ko-KR" dirty="0" smtClean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예</a:t>
            </a:r>
            <a:r>
              <a:rPr lang="en-US" altLang="ko-KR" dirty="0" smtClean="0"/>
              <a:t>) 10.0 </a:t>
            </a:r>
            <a:r>
              <a:rPr lang="ko-KR" altLang="en-US" dirty="0" smtClean="0"/>
              <a:t>순간의 이동체 위치를 알고자 하면</a:t>
            </a:r>
            <a:r>
              <a:rPr lang="en-US" altLang="ko-KR" dirty="0" smtClean="0"/>
              <a:t>,</a:t>
            </a:r>
            <a:r>
              <a:rPr lang="ko-KR" altLang="en-US" dirty="0" smtClean="0"/>
              <a:t> </a:t>
            </a:r>
            <a:r>
              <a:rPr lang="en-US" altLang="ko-KR" i="1" dirty="0" smtClean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altLang="ko-KR" baseline="-25000" dirty="0" smtClean="0"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(10.0)=0.5*10.0+2.0=7.0</a:t>
            </a:r>
            <a:r>
              <a:rPr lang="ko-KR" altLang="en-US" dirty="0" smtClean="0">
                <a:latin typeface="Times New Roman" pitchFamily="18" charset="0"/>
                <a:cs typeface="Times New Roman" pitchFamily="18" charset="0"/>
              </a:rPr>
              <a:t>이라 예측함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dirty="0" smtClean="0"/>
          </a:p>
          <a:p>
            <a:r>
              <a:rPr lang="ko-KR" altLang="en-US" dirty="0" smtClean="0"/>
              <a:t>기계</a:t>
            </a:r>
            <a:r>
              <a:rPr lang="en-US" altLang="ko-KR" dirty="0" smtClean="0"/>
              <a:t> </a:t>
            </a:r>
            <a:r>
              <a:rPr lang="ko-KR" altLang="en-US" dirty="0" smtClean="0"/>
              <a:t>학습의 궁극적인 목표</a:t>
            </a:r>
            <a:r>
              <a:rPr lang="en-US" altLang="ko-KR" dirty="0" smtClean="0"/>
              <a:t> </a:t>
            </a:r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훈련집합에 없는 새로운 샘플에 대한 오류를 최소화 </a:t>
            </a:r>
            <a:r>
              <a:rPr lang="en-US" altLang="ko-KR" dirty="0" smtClean="0"/>
              <a:t>(</a:t>
            </a:r>
            <a:r>
              <a:rPr lang="ko-KR" altLang="en-US" dirty="0" smtClean="0"/>
              <a:t>새로운 샘플 집합</a:t>
            </a:r>
            <a:r>
              <a:rPr lang="en-US" altLang="ko-KR" dirty="0" smtClean="0"/>
              <a:t>:</a:t>
            </a:r>
            <a:r>
              <a:rPr lang="ko-KR" altLang="en-US" dirty="0" smtClean="0"/>
              <a:t> 테스트 집합</a:t>
            </a:r>
            <a:r>
              <a:rPr lang="en-US" altLang="ko-KR" dirty="0" smtClean="0"/>
              <a:t>)</a:t>
            </a:r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테스트 집합에 대한 높은 성능을 </a:t>
            </a:r>
            <a:r>
              <a:rPr lang="ko-KR" altLang="en-US" dirty="0" smtClean="0">
                <a:solidFill>
                  <a:srgbClr val="0000FF"/>
                </a:solidFill>
              </a:rPr>
              <a:t>일반화</a:t>
            </a:r>
            <a:r>
              <a:rPr lang="en-US" altLang="ko-KR" baseline="30000" dirty="0" smtClean="0">
                <a:solidFill>
                  <a:srgbClr val="0000FF"/>
                </a:solidFill>
              </a:rPr>
              <a:t>generalization</a:t>
            </a:r>
            <a:r>
              <a:rPr lang="ko-KR" altLang="en-US" dirty="0" smtClean="0"/>
              <a:t> 능력이라 부름</a:t>
            </a:r>
            <a:endParaRPr lang="en-US" altLang="ko-KR" dirty="0" smtClean="0"/>
          </a:p>
          <a:p>
            <a:pPr lvl="1"/>
            <a:endParaRPr lang="en-US" altLang="ko-KR" dirty="0" smtClean="0">
              <a:latin typeface="Times New Roman" pitchFamily="18" charset="0"/>
              <a:cs typeface="Times New Roman" pitchFamily="18" charset="0"/>
            </a:endParaRPr>
          </a:p>
          <a:p>
            <a:pPr marL="266700" lvl="1" indent="0">
              <a:buNone/>
            </a:pPr>
            <a:r>
              <a:rPr lang="ko-KR" altLang="en-US" dirty="0" smtClean="0"/>
              <a:t> </a:t>
            </a:r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582735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1.1.4 </a:t>
            </a:r>
            <a:r>
              <a:rPr lang="ko-KR" altLang="en-US" dirty="0" smtClean="0"/>
              <a:t>사람의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학습과 기계 학습</a:t>
            </a:r>
            <a:endParaRPr lang="ko-KR" alt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731" y="1484784"/>
            <a:ext cx="8185373" cy="29630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2381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1.2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특징 공간에 대한 이해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/>
              <a:t>1.2.1 1</a:t>
            </a:r>
            <a:r>
              <a:rPr lang="ko-KR" altLang="en-US" dirty="0" smtClean="0"/>
              <a:t>차원과 </a:t>
            </a:r>
            <a:r>
              <a:rPr lang="en-US" altLang="ko-KR" dirty="0" smtClean="0"/>
              <a:t>2</a:t>
            </a:r>
            <a:r>
              <a:rPr lang="ko-KR" altLang="en-US" dirty="0" smtClean="0"/>
              <a:t>차원 특징 공간</a:t>
            </a:r>
            <a:endParaRPr lang="en-US" altLang="ko-KR" dirty="0" smtClean="0"/>
          </a:p>
          <a:p>
            <a:r>
              <a:rPr lang="en-US" altLang="ko-KR" dirty="0" smtClean="0"/>
              <a:t>1.2.2 </a:t>
            </a:r>
            <a:r>
              <a:rPr lang="ko-KR" altLang="en-US" dirty="0" smtClean="0"/>
              <a:t>다차원 특징 공간</a:t>
            </a:r>
            <a:endParaRPr lang="en-US" altLang="ko-KR" dirty="0" smtClean="0"/>
          </a:p>
          <a:p>
            <a:r>
              <a:rPr lang="en-US" altLang="ko-KR" dirty="0" smtClean="0"/>
              <a:t>1.2.3 </a:t>
            </a:r>
            <a:r>
              <a:rPr lang="ko-KR" altLang="en-US" dirty="0" smtClean="0"/>
              <a:t>특징 공간 변환과 표현 학습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636215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1.2.1 1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차원과 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2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차원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특징 공간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908720"/>
            <a:ext cx="3384376" cy="5688632"/>
          </a:xfrm>
        </p:spPr>
        <p:txBody>
          <a:bodyPr/>
          <a:lstStyle/>
          <a:p>
            <a:endParaRPr lang="en-US" altLang="ko-KR" dirty="0" smtClean="0"/>
          </a:p>
          <a:p>
            <a:r>
              <a:rPr lang="en-US" altLang="ko-KR" dirty="0" smtClean="0"/>
              <a:t>1</a:t>
            </a:r>
            <a:r>
              <a:rPr lang="ko-KR" altLang="en-US" dirty="0" smtClean="0"/>
              <a:t>차원 특징 공간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  <a:p>
            <a:r>
              <a:rPr lang="en-US" altLang="ko-KR" dirty="0" smtClean="0"/>
              <a:t>2</a:t>
            </a:r>
            <a:r>
              <a:rPr lang="ko-KR" altLang="en-US" dirty="0" smtClean="0"/>
              <a:t>차원 특징 공간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특징 벡터 표기</a:t>
            </a:r>
            <a:endParaRPr lang="en-US" altLang="ko-KR" dirty="0"/>
          </a:p>
          <a:p>
            <a:pPr lvl="2"/>
            <a:r>
              <a:rPr lang="en-US" altLang="ko-KR" b="1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ko-KR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=(</a:t>
            </a:r>
            <a:r>
              <a:rPr lang="en-US" altLang="ko-KR" i="1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ko-KR" baseline="-2500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ko-KR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,</a:t>
            </a:r>
            <a:r>
              <a:rPr lang="en-US" altLang="ko-KR" i="1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ko-KR" baseline="-2500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ko-KR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ko-KR" baseline="3000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T</a:t>
            </a:r>
          </a:p>
          <a:p>
            <a:pPr lvl="1"/>
            <a:r>
              <a:rPr lang="ko-KR" altLang="en-US" dirty="0" smtClean="0">
                <a:latin typeface="Times New Roman" pitchFamily="18" charset="0"/>
                <a:cs typeface="Times New Roman" pitchFamily="18" charset="0"/>
              </a:rPr>
              <a:t>예시</a:t>
            </a:r>
            <a:endParaRPr lang="en-US" altLang="ko-KR" dirty="0" smtClean="0">
              <a:latin typeface="Times New Roman" pitchFamily="18" charset="0"/>
              <a:cs typeface="Times New Roman" pitchFamily="18" charset="0"/>
            </a:endParaRPr>
          </a:p>
          <a:p>
            <a:pPr lvl="2"/>
            <a:r>
              <a:rPr lang="en-US" altLang="ko-KR" b="1" dirty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=(</a:t>
            </a:r>
            <a:r>
              <a:rPr lang="ko-KR" altLang="en-US" dirty="0" smtClean="0">
                <a:latin typeface="Times New Roman" pitchFamily="18" charset="0"/>
                <a:cs typeface="Times New Roman" pitchFamily="18" charset="0"/>
              </a:rPr>
              <a:t>몸무게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,</a:t>
            </a:r>
            <a:r>
              <a:rPr lang="ko-KR" altLang="en-US" dirty="0" smtClean="0">
                <a:latin typeface="Times New Roman" pitchFamily="18" charset="0"/>
                <a:cs typeface="Times New Roman" pitchFamily="18" charset="0"/>
              </a:rPr>
              <a:t>키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ko-KR" baseline="30000" dirty="0" smtClean="0"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altLang="ko-KR" i="1" dirty="0" smtClean="0">
                <a:latin typeface="Times New Roman" pitchFamily="18" charset="0"/>
                <a:cs typeface="Times New Roman" pitchFamily="18" charset="0"/>
              </a:rPr>
              <a:t>y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=</a:t>
            </a:r>
            <a:r>
              <a:rPr lang="ko-KR" altLang="en-US" dirty="0" err="1" smtClean="0">
                <a:latin typeface="Times New Roman" pitchFamily="18" charset="0"/>
                <a:cs typeface="Times New Roman" pitchFamily="18" charset="0"/>
              </a:rPr>
              <a:t>장타율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 lvl="2"/>
            <a:r>
              <a:rPr lang="en-US" altLang="ko-KR" b="1" dirty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=(</a:t>
            </a:r>
            <a:r>
              <a:rPr lang="ko-KR" altLang="en-US" dirty="0" smtClean="0">
                <a:latin typeface="Times New Roman" pitchFamily="18" charset="0"/>
                <a:cs typeface="Times New Roman" pitchFamily="18" charset="0"/>
              </a:rPr>
              <a:t>체온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,</a:t>
            </a:r>
            <a:r>
              <a:rPr lang="ko-KR" altLang="en-US" dirty="0" smtClean="0">
                <a:latin typeface="Times New Roman" pitchFamily="18" charset="0"/>
                <a:cs typeface="Times New Roman" pitchFamily="18" charset="0"/>
              </a:rPr>
              <a:t>두통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ko-KR" baseline="30000" dirty="0"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ko-KR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altLang="ko-KR" i="1" dirty="0">
                <a:latin typeface="Times New Roman" pitchFamily="18" charset="0"/>
                <a:cs typeface="Times New Roman" pitchFamily="18" charset="0"/>
              </a:rPr>
              <a:t>y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=</a:t>
            </a:r>
            <a:r>
              <a:rPr lang="ko-KR" altLang="en-US" dirty="0" smtClean="0">
                <a:latin typeface="Times New Roman" pitchFamily="18" charset="0"/>
                <a:cs typeface="Times New Roman" pitchFamily="18" charset="0"/>
              </a:rPr>
              <a:t>감기 여부</a:t>
            </a:r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lvl="2"/>
            <a:endParaRPr lang="en-US" altLang="ko-KR" baseline="30000" dirty="0">
              <a:latin typeface="Times New Roman" pitchFamily="18" charset="0"/>
              <a:cs typeface="Times New Roman" pitchFamily="18" charset="0"/>
            </a:endParaRPr>
          </a:p>
          <a:p>
            <a:pPr lvl="2"/>
            <a:endParaRPr lang="en-US" altLang="ko-KR" dirty="0" smtClean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888" y="980728"/>
            <a:ext cx="5328592" cy="48498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직선 화살표 연결선 4"/>
          <p:cNvCxnSpPr/>
          <p:nvPr/>
        </p:nvCxnSpPr>
        <p:spPr>
          <a:xfrm>
            <a:off x="2699792" y="1628800"/>
            <a:ext cx="720080" cy="0"/>
          </a:xfrm>
          <a:prstGeom prst="straightConnector1">
            <a:avLst/>
          </a:prstGeom>
          <a:ln w="2540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/>
          <p:cNvCxnSpPr/>
          <p:nvPr/>
        </p:nvCxnSpPr>
        <p:spPr>
          <a:xfrm>
            <a:off x="2771800" y="3501008"/>
            <a:ext cx="720080" cy="0"/>
          </a:xfrm>
          <a:prstGeom prst="straightConnector1">
            <a:avLst/>
          </a:prstGeom>
          <a:ln w="2540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2170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1.2.2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다차원 특징 공간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다차원 특징 공간 예제</a:t>
            </a:r>
            <a:endParaRPr lang="en-US" altLang="ko-KR" dirty="0" smtClean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846280"/>
            <a:ext cx="8166462" cy="33829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31411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1.2.2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다차원 특징 공간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i="1" dirty="0" smtClean="0"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-</a:t>
            </a:r>
            <a:r>
              <a:rPr lang="ko-KR" altLang="en-US" dirty="0" smtClean="0"/>
              <a:t>차원 데이터</a:t>
            </a:r>
            <a:endParaRPr lang="en-US" altLang="ko-KR" dirty="0" smtClean="0"/>
          </a:p>
          <a:p>
            <a:pPr lvl="1"/>
            <a:r>
              <a:rPr lang="ko-KR" altLang="en-US" dirty="0" smtClean="0">
                <a:latin typeface="Times New Roman" pitchFamily="18" charset="0"/>
                <a:cs typeface="Times New Roman" pitchFamily="18" charset="0"/>
              </a:rPr>
              <a:t>특징 벡터 표기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US" altLang="ko-KR" b="1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ko-KR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=(</a:t>
            </a:r>
            <a:r>
              <a:rPr lang="en-US" altLang="ko-KR" i="1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ko-KR" baseline="-2500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ko-KR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,</a:t>
            </a:r>
            <a:r>
              <a:rPr lang="en-US" altLang="ko-KR" i="1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ko-KR" baseline="-2500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ko-KR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, … ,</a:t>
            </a:r>
            <a:r>
              <a:rPr lang="en-US" altLang="ko-KR" i="1" dirty="0" err="1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ko-KR" i="1" baseline="-25000" dirty="0" err="1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altLang="ko-KR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ko-KR" baseline="3000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endParaRPr lang="en-US" altLang="ko-KR" baseline="30000" dirty="0">
              <a:solidFill>
                <a:srgbClr val="0000FF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US" altLang="ko-KR" i="1" dirty="0"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altLang="ko-KR" dirty="0">
                <a:latin typeface="Times New Roman" pitchFamily="18" charset="0"/>
                <a:cs typeface="Times New Roman" pitchFamily="18" charset="0"/>
              </a:rPr>
              <a:t>-</a:t>
            </a:r>
            <a:r>
              <a:rPr lang="ko-KR" altLang="en-US" dirty="0"/>
              <a:t>차원 </a:t>
            </a:r>
            <a:r>
              <a:rPr lang="ko-KR" altLang="en-US" dirty="0" smtClean="0"/>
              <a:t>데이터를 </a:t>
            </a:r>
            <a:r>
              <a:rPr lang="ko-KR" altLang="en-US" dirty="0" err="1" smtClean="0"/>
              <a:t>위한학습</a:t>
            </a:r>
            <a:r>
              <a:rPr lang="en-US" altLang="ko-KR" dirty="0" smtClean="0"/>
              <a:t> </a:t>
            </a:r>
            <a:r>
              <a:rPr lang="ko-KR" altLang="en-US" dirty="0" smtClean="0"/>
              <a:t>모델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직선</a:t>
            </a:r>
            <a:r>
              <a:rPr lang="en-US" altLang="ko-KR" dirty="0" smtClean="0"/>
              <a:t> </a:t>
            </a:r>
            <a:r>
              <a:rPr lang="ko-KR" altLang="en-US" dirty="0" smtClean="0"/>
              <a:t>모델을 사용하는 경우 매개변수 수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ko-KR" i="1" dirty="0" smtClean="0"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+1</a:t>
            </a:r>
          </a:p>
          <a:p>
            <a:pPr lvl="1"/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dirty="0" smtClean="0">
              <a:latin typeface="Times New Roman" pitchFamily="18" charset="0"/>
              <a:cs typeface="Times New Roman" pitchFamily="18" charset="0"/>
            </a:endParaRPr>
          </a:p>
          <a:p>
            <a:pPr lvl="1"/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ko-KR" altLang="en-US" dirty="0" smtClean="0">
                <a:latin typeface="Times New Roman" pitchFamily="18" charset="0"/>
                <a:cs typeface="Times New Roman" pitchFamily="18" charset="0"/>
              </a:rPr>
              <a:t>차 곡선 모델을 사용하면 매개변수 수가 크게 증가</a:t>
            </a:r>
            <a:endParaRPr lang="en-US" altLang="ko-KR" dirty="0" smtClean="0">
              <a:latin typeface="Times New Roman" pitchFamily="18" charset="0"/>
              <a:cs typeface="Times New Roman" pitchFamily="18" charset="0"/>
            </a:endParaRPr>
          </a:p>
          <a:p>
            <a:pPr lvl="2"/>
            <a:r>
              <a:rPr lang="ko-KR" altLang="en-US" dirty="0" smtClean="0">
                <a:latin typeface="Times New Roman" pitchFamily="18" charset="0"/>
                <a:cs typeface="Times New Roman" pitchFamily="18" charset="0"/>
              </a:rPr>
              <a:t>매개변수 수</a:t>
            </a:r>
            <a:r>
              <a:rPr lang="en-US" altLang="ko-KR" i="1" dirty="0" smtClean="0">
                <a:latin typeface="Times New Roman" pitchFamily="18" charset="0"/>
                <a:cs typeface="Times New Roman" pitchFamily="18" charset="0"/>
              </a:rPr>
              <a:t>=d</a:t>
            </a:r>
            <a:r>
              <a:rPr lang="en-US" altLang="ko-KR" baseline="30000" dirty="0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+</a:t>
            </a:r>
            <a:r>
              <a:rPr lang="en-US" altLang="ko-KR" i="1" dirty="0" smtClean="0"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+1</a:t>
            </a:r>
          </a:p>
          <a:p>
            <a:pPr lvl="2"/>
            <a:r>
              <a:rPr lang="ko-KR" altLang="en-US" dirty="0" smtClean="0">
                <a:latin typeface="Times New Roman" pitchFamily="18" charset="0"/>
                <a:cs typeface="Times New Roman" pitchFamily="18" charset="0"/>
              </a:rPr>
              <a:t>예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) Iris </a:t>
            </a:r>
            <a:r>
              <a:rPr lang="ko-KR" altLang="en-US" dirty="0" smtClean="0">
                <a:latin typeface="Times New Roman" pitchFamily="18" charset="0"/>
                <a:cs typeface="Times New Roman" pitchFamily="18" charset="0"/>
              </a:rPr>
              <a:t>데이터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US" altLang="ko-KR" i="1" dirty="0" smtClean="0"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=4</a:t>
            </a:r>
            <a:r>
              <a:rPr lang="ko-KR" altLang="en-US" dirty="0" smtClean="0">
                <a:latin typeface="Times New Roman" pitchFamily="18" charset="0"/>
                <a:cs typeface="Times New Roman" pitchFamily="18" charset="0"/>
              </a:rPr>
              <a:t>이므로 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21</a:t>
            </a:r>
            <a:r>
              <a:rPr lang="ko-KR" altLang="en-US" dirty="0" smtClean="0">
                <a:latin typeface="Times New Roman" pitchFamily="18" charset="0"/>
                <a:cs typeface="Times New Roman" pitchFamily="18" charset="0"/>
              </a:rPr>
              <a:t>개의 매개변수</a:t>
            </a:r>
            <a:endParaRPr lang="en-US" altLang="ko-KR" dirty="0" smtClean="0">
              <a:latin typeface="Times New Roman" pitchFamily="18" charset="0"/>
              <a:cs typeface="Times New Roman" pitchFamily="18" charset="0"/>
            </a:endParaRPr>
          </a:p>
          <a:p>
            <a:pPr lvl="2"/>
            <a:r>
              <a:rPr lang="ko-KR" altLang="en-US" dirty="0" smtClean="0">
                <a:latin typeface="Times New Roman" pitchFamily="18" charset="0"/>
                <a:cs typeface="Times New Roman" pitchFamily="18" charset="0"/>
              </a:rPr>
              <a:t>예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) MNIST </a:t>
            </a:r>
            <a:r>
              <a:rPr lang="ko-KR" altLang="en-US" dirty="0" smtClean="0">
                <a:latin typeface="Times New Roman" pitchFamily="18" charset="0"/>
                <a:cs typeface="Times New Roman" pitchFamily="18" charset="0"/>
              </a:rPr>
              <a:t>데이터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US" altLang="ko-KR" i="1" dirty="0" smtClean="0"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=784</a:t>
            </a:r>
            <a:r>
              <a:rPr lang="ko-KR" altLang="en-US" dirty="0" smtClean="0">
                <a:latin typeface="Times New Roman" pitchFamily="18" charset="0"/>
                <a:cs typeface="Times New Roman" pitchFamily="18" charset="0"/>
              </a:rPr>
              <a:t>이므로 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615,441</a:t>
            </a:r>
            <a:r>
              <a:rPr lang="ko-KR" altLang="en-US" dirty="0" smtClean="0">
                <a:latin typeface="Times New Roman" pitchFamily="18" charset="0"/>
                <a:cs typeface="Times New Roman" pitchFamily="18" charset="0"/>
              </a:rPr>
              <a:t>개의 </a:t>
            </a:r>
            <a:r>
              <a:rPr lang="ko-KR" altLang="en-US" dirty="0">
                <a:latin typeface="Times New Roman" pitchFamily="18" charset="0"/>
                <a:cs typeface="Times New Roman" pitchFamily="18" charset="0"/>
              </a:rPr>
              <a:t>매개변수</a:t>
            </a:r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lvl="2"/>
            <a:endParaRPr lang="en-US" altLang="ko-KR" dirty="0" smtClean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767" y="2654164"/>
            <a:ext cx="7286625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6" name="직선 연결선 5"/>
          <p:cNvCxnSpPr/>
          <p:nvPr/>
        </p:nvCxnSpPr>
        <p:spPr>
          <a:xfrm>
            <a:off x="1407083" y="2996952"/>
            <a:ext cx="253286" cy="0"/>
          </a:xfrm>
          <a:prstGeom prst="line">
            <a:avLst/>
          </a:prstGeom>
          <a:ln w="254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2280047" y="2996952"/>
            <a:ext cx="253286" cy="0"/>
          </a:xfrm>
          <a:prstGeom prst="line">
            <a:avLst/>
          </a:prstGeom>
          <a:ln w="254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3711581" y="2988326"/>
            <a:ext cx="253286" cy="0"/>
          </a:xfrm>
          <a:prstGeom prst="line">
            <a:avLst/>
          </a:prstGeom>
          <a:ln w="254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31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4869160"/>
            <a:ext cx="7933799" cy="696359"/>
          </a:xfrm>
          <a:prstGeom prst="rect">
            <a:avLst/>
          </a:prstGeom>
          <a:noFill/>
          <a:ln>
            <a:noFill/>
          </a:ln>
          <a:effectLst>
            <a:reflection stA="0" endPos="65000" dist="508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6" name="직선 연결선 15"/>
          <p:cNvCxnSpPr/>
          <p:nvPr/>
        </p:nvCxnSpPr>
        <p:spPr>
          <a:xfrm>
            <a:off x="1059790" y="5212348"/>
            <a:ext cx="253286" cy="0"/>
          </a:xfrm>
          <a:prstGeom prst="line">
            <a:avLst/>
          </a:prstGeom>
          <a:ln w="254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809843" y="5217339"/>
            <a:ext cx="253286" cy="0"/>
          </a:xfrm>
          <a:prstGeom prst="line">
            <a:avLst/>
          </a:prstGeom>
          <a:ln w="254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2961971" y="5232306"/>
            <a:ext cx="253286" cy="0"/>
          </a:xfrm>
          <a:prstGeom prst="line">
            <a:avLst/>
          </a:prstGeom>
          <a:ln w="254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3794998" y="5212348"/>
            <a:ext cx="391109" cy="0"/>
          </a:xfrm>
          <a:prstGeom prst="line">
            <a:avLst/>
          </a:prstGeom>
          <a:ln w="254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>
            <a:off x="5338235" y="5212348"/>
            <a:ext cx="297422" cy="4991"/>
          </a:xfrm>
          <a:prstGeom prst="line">
            <a:avLst/>
          </a:prstGeom>
          <a:ln w="254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6634379" y="5209786"/>
            <a:ext cx="504056" cy="0"/>
          </a:xfrm>
          <a:prstGeom prst="line">
            <a:avLst/>
          </a:prstGeom>
          <a:ln w="254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773028" y="5565519"/>
            <a:ext cx="504056" cy="0"/>
          </a:xfrm>
          <a:prstGeom prst="line">
            <a:avLst/>
          </a:prstGeom>
          <a:ln w="254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4534738" y="2988326"/>
            <a:ext cx="253286" cy="0"/>
          </a:xfrm>
          <a:prstGeom prst="line">
            <a:avLst/>
          </a:prstGeom>
          <a:ln w="254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4730511" y="5566230"/>
            <a:ext cx="253286" cy="0"/>
          </a:xfrm>
          <a:prstGeom prst="line">
            <a:avLst/>
          </a:prstGeom>
          <a:ln w="254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7368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1.2.3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특징 공간 변환과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표현 학습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>
                <a:latin typeface="Times New Roman" pitchFamily="18" charset="0"/>
                <a:cs typeface="Times New Roman" pitchFamily="18" charset="0"/>
              </a:rPr>
              <a:t>선형 </a:t>
            </a:r>
            <a:r>
              <a:rPr lang="ko-KR" altLang="en-US" dirty="0">
                <a:latin typeface="Times New Roman" pitchFamily="18" charset="0"/>
                <a:cs typeface="Times New Roman" pitchFamily="18" charset="0"/>
              </a:rPr>
              <a:t>분리 불가능</a:t>
            </a:r>
            <a:r>
              <a:rPr lang="en-US" altLang="ko-KR" baseline="30000" dirty="0">
                <a:latin typeface="Times New Roman" pitchFamily="18" charset="0"/>
                <a:cs typeface="Times New Roman" pitchFamily="18" charset="0"/>
              </a:rPr>
              <a:t>linearly non-separable</a:t>
            </a:r>
            <a:r>
              <a:rPr lang="ko-KR" altLang="en-US" dirty="0">
                <a:latin typeface="Times New Roman" pitchFamily="18" charset="0"/>
                <a:cs typeface="Times New Roman" pitchFamily="18" charset="0"/>
              </a:rPr>
              <a:t>한 </a:t>
            </a:r>
            <a:r>
              <a:rPr lang="ko-KR" altLang="en-US" dirty="0" smtClean="0"/>
              <a:t>원래 특징 공간 </a:t>
            </a:r>
            <a:r>
              <a:rPr lang="en-US" altLang="ko-KR" dirty="0"/>
              <a:t>([</a:t>
            </a:r>
            <a:r>
              <a:rPr lang="ko-KR" altLang="en-US" dirty="0"/>
              <a:t>그림 </a:t>
            </a:r>
            <a:r>
              <a:rPr lang="en-US" altLang="ko-KR" dirty="0"/>
              <a:t>1-7(a</a:t>
            </a:r>
            <a:r>
              <a:rPr lang="en-US" altLang="ko-KR" dirty="0" smtClean="0"/>
              <a:t>)])</a:t>
            </a:r>
          </a:p>
          <a:p>
            <a:pPr lvl="1">
              <a:lnSpc>
                <a:spcPct val="150000"/>
              </a:lnSpc>
            </a:pPr>
            <a:r>
              <a:rPr lang="ko-KR" altLang="en-US" dirty="0" smtClean="0">
                <a:latin typeface="Times New Roman" pitchFamily="18" charset="0"/>
                <a:cs typeface="Times New Roman" pitchFamily="18" charset="0"/>
              </a:rPr>
              <a:t>직선 모델을 적용하면 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75% </a:t>
            </a:r>
            <a:r>
              <a:rPr lang="ko-KR" altLang="en-US" dirty="0" err="1" smtClean="0">
                <a:latin typeface="Times New Roman" pitchFamily="18" charset="0"/>
                <a:cs typeface="Times New Roman" pitchFamily="18" charset="0"/>
              </a:rPr>
              <a:t>정확률이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ko-KR" altLang="en-US" dirty="0" smtClean="0">
                <a:latin typeface="Times New Roman" pitchFamily="18" charset="0"/>
                <a:cs typeface="Times New Roman" pitchFamily="18" charset="0"/>
              </a:rPr>
              <a:t>한계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 lvl="1"/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dirty="0" smtClean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dirty="0" smtClean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dirty="0" smtClean="0">
              <a:latin typeface="Times New Roman" pitchFamily="18" charset="0"/>
              <a:cs typeface="Times New Roman" pitchFamily="18" charset="0"/>
            </a:endParaRPr>
          </a:p>
          <a:p>
            <a:pPr marL="266700" lvl="1" indent="0">
              <a:buNone/>
            </a:pPr>
            <a:endParaRPr lang="en-US" altLang="ko-KR" dirty="0" smtClean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1" y="2348880"/>
            <a:ext cx="6784321" cy="30243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35220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1.2.3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특징 공간 변환과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표현 학습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식 </a:t>
            </a:r>
            <a:r>
              <a:rPr lang="en-US" altLang="ko-KR" dirty="0" smtClean="0"/>
              <a:t>(1.6)</a:t>
            </a:r>
            <a:r>
              <a:rPr lang="ko-KR" altLang="en-US" dirty="0" smtClean="0"/>
              <a:t>으로 변환된</a:t>
            </a:r>
            <a:r>
              <a:rPr lang="en-US" altLang="ko-KR" dirty="0" smtClean="0"/>
              <a:t> </a:t>
            </a:r>
            <a:r>
              <a:rPr lang="ko-KR" altLang="en-US" dirty="0" smtClean="0"/>
              <a:t>새로운 특징 공간 </a:t>
            </a:r>
            <a:r>
              <a:rPr lang="en-US" altLang="ko-KR" dirty="0" smtClean="0"/>
              <a:t>([</a:t>
            </a:r>
            <a:r>
              <a:rPr lang="ko-KR" altLang="en-US" dirty="0"/>
              <a:t>그림 </a:t>
            </a:r>
            <a:r>
              <a:rPr lang="en-US" altLang="ko-KR" dirty="0"/>
              <a:t>1-7(b</a:t>
            </a:r>
            <a:r>
              <a:rPr lang="en-US" altLang="ko-KR" dirty="0" smtClean="0"/>
              <a:t>)])</a:t>
            </a:r>
          </a:p>
          <a:p>
            <a:pPr lvl="1"/>
            <a:r>
              <a:rPr lang="ko-KR" altLang="en-US" dirty="0">
                <a:latin typeface="Times New Roman" pitchFamily="18" charset="0"/>
                <a:cs typeface="Times New Roman" pitchFamily="18" charset="0"/>
              </a:rPr>
              <a:t>직선 </a:t>
            </a:r>
            <a:r>
              <a:rPr lang="ko-KR" altLang="en-US" dirty="0" smtClean="0">
                <a:latin typeface="Times New Roman" pitchFamily="18" charset="0"/>
                <a:cs typeface="Times New Roman" pitchFamily="18" charset="0"/>
              </a:rPr>
              <a:t>모델로 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100% </a:t>
            </a:r>
            <a:r>
              <a:rPr lang="ko-KR" altLang="en-US" dirty="0" err="1" smtClean="0">
                <a:latin typeface="Times New Roman" pitchFamily="18" charset="0"/>
                <a:cs typeface="Times New Roman" pitchFamily="18" charset="0"/>
              </a:rPr>
              <a:t>정확률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 </a:t>
            </a:r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 smtClean="0"/>
          </a:p>
          <a:p>
            <a:r>
              <a:rPr lang="ko-KR" altLang="en-US" dirty="0" smtClean="0"/>
              <a:t>표현 학습</a:t>
            </a:r>
            <a:r>
              <a:rPr lang="en-US" altLang="ko-KR" baseline="30000" dirty="0" smtClean="0"/>
              <a:t>representation learning</a:t>
            </a:r>
          </a:p>
          <a:p>
            <a:pPr lvl="1"/>
            <a:r>
              <a:rPr lang="ko-KR" altLang="en-US" dirty="0" smtClean="0"/>
              <a:t>좋은</a:t>
            </a:r>
            <a:r>
              <a:rPr lang="en-US" altLang="ko-KR" dirty="0" smtClean="0"/>
              <a:t> </a:t>
            </a:r>
            <a:r>
              <a:rPr lang="ko-KR" altLang="en-US" dirty="0" smtClean="0"/>
              <a:t>특징 공간을 자동으로 찾는 작업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딥러닝은</a:t>
            </a:r>
            <a:r>
              <a:rPr lang="ko-KR" altLang="en-US" dirty="0" smtClean="0"/>
              <a:t> 다수의 </a:t>
            </a:r>
            <a:r>
              <a:rPr lang="ko-KR" altLang="en-US" dirty="0" err="1" smtClean="0"/>
              <a:t>은닉층을</a:t>
            </a:r>
            <a:r>
              <a:rPr lang="ko-KR" altLang="en-US" dirty="0" smtClean="0"/>
              <a:t> 가진 신경망을 이용하여 계층적인 특징 공간을 찾아냄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왼쪽 </a:t>
            </a:r>
            <a:r>
              <a:rPr lang="ko-KR" altLang="en-US" dirty="0" err="1" smtClean="0"/>
              <a:t>은닉층은</a:t>
            </a:r>
            <a:r>
              <a:rPr lang="ko-KR" altLang="en-US" dirty="0" smtClean="0"/>
              <a:t> 저급 특징</a:t>
            </a:r>
            <a:r>
              <a:rPr lang="en-US" altLang="ko-KR" dirty="0" smtClean="0"/>
              <a:t>(</a:t>
            </a:r>
            <a:r>
              <a:rPr lang="ko-KR" altLang="en-US" dirty="0" smtClean="0"/>
              <a:t>에지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구석점</a:t>
            </a:r>
            <a:r>
              <a:rPr lang="ko-KR" altLang="en-US" dirty="0" smtClean="0"/>
              <a:t> 등</a:t>
            </a:r>
            <a:r>
              <a:rPr lang="en-US" altLang="ko-KR" dirty="0" smtClean="0"/>
              <a:t>), </a:t>
            </a:r>
            <a:r>
              <a:rPr lang="ko-KR" altLang="en-US" dirty="0" smtClean="0"/>
              <a:t>오른쪽은 고급 특징</a:t>
            </a:r>
            <a:r>
              <a:rPr lang="en-US" altLang="ko-KR" dirty="0" smtClean="0"/>
              <a:t>(</a:t>
            </a:r>
            <a:r>
              <a:rPr lang="ko-KR" altLang="en-US" dirty="0" smtClean="0"/>
              <a:t>얼굴</a:t>
            </a:r>
            <a:r>
              <a:rPr lang="en-US" altLang="ko-KR" dirty="0" smtClean="0"/>
              <a:t>, </a:t>
            </a:r>
            <a:r>
              <a:rPr lang="ko-KR" altLang="en-US" dirty="0" smtClean="0"/>
              <a:t>바퀴 등</a:t>
            </a:r>
            <a:r>
              <a:rPr lang="en-US" altLang="ko-KR" dirty="0" smtClean="0"/>
              <a:t>)</a:t>
            </a:r>
            <a:r>
              <a:rPr lang="ko-KR" altLang="en-US" dirty="0" smtClean="0"/>
              <a:t> 추출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[</a:t>
            </a:r>
            <a:r>
              <a:rPr lang="ko-KR" altLang="en-US" dirty="0" smtClean="0"/>
              <a:t>그림 </a:t>
            </a:r>
            <a:r>
              <a:rPr lang="en-US" altLang="ko-KR" dirty="0" smtClean="0"/>
              <a:t>1-7]</a:t>
            </a:r>
            <a:r>
              <a:rPr lang="ko-KR" altLang="en-US" dirty="0" smtClean="0"/>
              <a:t>은 표현 학습을 사람이 직관으로 수행한 셈</a:t>
            </a:r>
            <a:endParaRPr lang="en-US" altLang="ko-KR" dirty="0" smtClean="0"/>
          </a:p>
          <a:p>
            <a:pPr lvl="1"/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dirty="0" smtClean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dirty="0" smtClean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dirty="0" smtClean="0">
              <a:latin typeface="Times New Roman" pitchFamily="18" charset="0"/>
              <a:cs typeface="Times New Roman" pitchFamily="18" charset="0"/>
            </a:endParaRPr>
          </a:p>
          <a:p>
            <a:pPr marL="266700" lvl="1" indent="0">
              <a:buNone/>
            </a:pPr>
            <a:endParaRPr lang="en-US" altLang="ko-KR" dirty="0" smtClean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348" y="1700808"/>
            <a:ext cx="7829788" cy="6141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276872"/>
            <a:ext cx="2664296" cy="13493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07280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1.2.3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특징 공간 변환과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표현 학습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차원에 대한 몇 가지 설명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차원에 무관하게 수식 적용 가능함</a:t>
            </a:r>
            <a:endParaRPr lang="en-US" altLang="ko-KR" dirty="0"/>
          </a:p>
          <a:p>
            <a:pPr lvl="2"/>
            <a:r>
              <a:rPr lang="ko-KR" altLang="en-US" dirty="0" smtClean="0"/>
              <a:t>예</a:t>
            </a:r>
            <a:r>
              <a:rPr lang="en-US" altLang="ko-KR" dirty="0" smtClean="0"/>
              <a:t>) </a:t>
            </a:r>
            <a:r>
              <a:rPr lang="ko-KR" altLang="en-US" dirty="0" smtClean="0"/>
              <a:t>두 점 </a:t>
            </a:r>
            <a:r>
              <a:rPr lang="en-US" altLang="ko-KR" b="1" dirty="0" smtClean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=(</a:t>
            </a:r>
            <a:r>
              <a:rPr lang="en-US" altLang="ko-KR" i="1" dirty="0" smtClean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ko-KR" baseline="-25000" dirty="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,</a:t>
            </a:r>
            <a:r>
              <a:rPr lang="en-US" altLang="ko-KR" i="1" dirty="0" smtClean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ko-KR" baseline="-25000" dirty="0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ko-KR" dirty="0">
                <a:latin typeface="Times New Roman" pitchFamily="18" charset="0"/>
                <a:cs typeface="Times New Roman" pitchFamily="18" charset="0"/>
              </a:rPr>
              <a:t>, … 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,</a:t>
            </a:r>
            <a:r>
              <a:rPr lang="en-US" altLang="ko-KR" i="1" dirty="0" smtClean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ko-KR" i="1" baseline="-25000" dirty="0" smtClean="0"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ko-KR" baseline="30000" dirty="0" smtClean="0">
                <a:latin typeface="Times New Roman" pitchFamily="18" charset="0"/>
                <a:cs typeface="Times New Roman" pitchFamily="18" charset="0"/>
              </a:rPr>
              <a:t>T</a:t>
            </a:r>
            <a:r>
              <a:rPr lang="ko-KR" altLang="en-US" dirty="0" smtClean="0">
                <a:latin typeface="Times New Roman" pitchFamily="18" charset="0"/>
                <a:cs typeface="Times New Roman" pitchFamily="18" charset="0"/>
              </a:rPr>
              <a:t>와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ko-KR" b="1" dirty="0" smtClean="0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=(</a:t>
            </a:r>
            <a:r>
              <a:rPr lang="en-US" altLang="ko-KR" i="1" dirty="0" smtClean="0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altLang="ko-KR" baseline="-25000" dirty="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,</a:t>
            </a:r>
            <a:r>
              <a:rPr lang="en-US" altLang="ko-KR" i="1" dirty="0" smtClean="0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altLang="ko-KR" baseline="-25000" dirty="0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ko-KR" dirty="0">
                <a:latin typeface="Times New Roman" pitchFamily="18" charset="0"/>
                <a:cs typeface="Times New Roman" pitchFamily="18" charset="0"/>
              </a:rPr>
              <a:t>, … 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,</a:t>
            </a:r>
            <a:r>
              <a:rPr lang="en-US" altLang="ko-KR" i="1" dirty="0" err="1" smtClean="0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altLang="ko-KR" i="1" baseline="-25000" dirty="0" err="1" smtClean="0"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ko-KR" baseline="30000" dirty="0" smtClean="0"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ko-KR" altLang="en-US" dirty="0" smtClean="0">
                <a:latin typeface="Times New Roman" pitchFamily="18" charset="0"/>
                <a:cs typeface="Times New Roman" pitchFamily="18" charset="0"/>
              </a:rPr>
              <a:t>사이의 거리는 모든 </a:t>
            </a:r>
            <a:r>
              <a:rPr lang="en-US" altLang="ko-KR" i="1" dirty="0" smtClean="0">
                <a:latin typeface="Times New Roman" pitchFamily="18" charset="0"/>
                <a:cs typeface="Times New Roman" pitchFamily="18" charset="0"/>
              </a:rPr>
              <a:t>d</a:t>
            </a:r>
            <a:r>
              <a:rPr lang="ko-KR" altLang="en-US" dirty="0" smtClean="0">
                <a:latin typeface="Times New Roman" pitchFamily="18" charset="0"/>
                <a:cs typeface="Times New Roman" pitchFamily="18" charset="0"/>
              </a:rPr>
              <a:t>에 대해 성립</a:t>
            </a:r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altLang="ko-KR" dirty="0"/>
          </a:p>
          <a:p>
            <a:endParaRPr lang="en-US" altLang="ko-KR" dirty="0" smtClean="0"/>
          </a:p>
          <a:p>
            <a:pPr lvl="2"/>
            <a:r>
              <a:rPr lang="ko-KR" altLang="en-US" dirty="0" smtClean="0"/>
              <a:t>보통 </a:t>
            </a:r>
            <a:r>
              <a:rPr lang="en-US" altLang="ko-KR" dirty="0" smtClean="0"/>
              <a:t>2~3</a:t>
            </a:r>
            <a:r>
              <a:rPr lang="ko-KR" altLang="en-US" dirty="0" smtClean="0"/>
              <a:t>차원의 </a:t>
            </a:r>
            <a:r>
              <a:rPr lang="ko-KR" altLang="en-US" dirty="0" err="1" smtClean="0"/>
              <a:t>저차원에서</a:t>
            </a:r>
            <a:r>
              <a:rPr lang="ko-KR" altLang="en-US" dirty="0" smtClean="0"/>
              <a:t> 식을 고안한 다음 고차원으로 확장 적용</a:t>
            </a:r>
            <a:endParaRPr lang="en-US" altLang="ko-KR" dirty="0" smtClean="0"/>
          </a:p>
          <a:p>
            <a:pPr lvl="1"/>
            <a:endParaRPr lang="en-US" altLang="ko-KR" baseline="30000" dirty="0" smtClean="0"/>
          </a:p>
          <a:p>
            <a:pPr lvl="1"/>
            <a:r>
              <a:rPr lang="ko-KR" altLang="en-US" dirty="0" smtClean="0"/>
              <a:t>차원의 저주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차원이 높아짐에 따라 발생하는 현실적인 문제들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예</a:t>
            </a:r>
            <a:r>
              <a:rPr lang="en-US" altLang="ko-KR" dirty="0" smtClean="0"/>
              <a:t>) </a:t>
            </a:r>
            <a:r>
              <a:rPr lang="en-US" altLang="ko-KR" i="1" dirty="0" smtClean="0"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=4</a:t>
            </a:r>
            <a:r>
              <a:rPr lang="ko-KR" altLang="en-US" dirty="0" smtClean="0"/>
              <a:t>인 </a:t>
            </a:r>
            <a:r>
              <a:rPr lang="en-US" altLang="ko-KR" dirty="0" smtClean="0"/>
              <a:t>Iris </a:t>
            </a:r>
            <a:r>
              <a:rPr lang="ko-KR" altLang="en-US" dirty="0" smtClean="0"/>
              <a:t>데이터에서 축마다 </a:t>
            </a:r>
            <a:r>
              <a:rPr lang="en-US" altLang="ko-KR" dirty="0" smtClean="0"/>
              <a:t>100</a:t>
            </a:r>
            <a:r>
              <a:rPr lang="ko-KR" altLang="en-US" dirty="0" smtClean="0"/>
              <a:t>개 구간으로 나누면 총 </a:t>
            </a:r>
            <a:r>
              <a:rPr lang="en-US" altLang="ko-KR" dirty="0" smtClean="0"/>
              <a:t>100</a:t>
            </a:r>
            <a:r>
              <a:rPr lang="en-US" altLang="ko-KR" baseline="30000" dirty="0" smtClean="0"/>
              <a:t>4</a:t>
            </a:r>
            <a:r>
              <a:rPr lang="en-US" altLang="ko-KR" dirty="0" smtClean="0"/>
              <a:t>=1</a:t>
            </a:r>
            <a:r>
              <a:rPr lang="ko-KR" altLang="en-US" dirty="0" smtClean="0"/>
              <a:t>억 개의 칸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예</a:t>
            </a:r>
            <a:r>
              <a:rPr lang="en-US" altLang="ko-KR" dirty="0" smtClean="0"/>
              <a:t>) </a:t>
            </a:r>
            <a:r>
              <a:rPr lang="en-US" altLang="ko-KR" i="1" dirty="0" smtClean="0"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=784</a:t>
            </a:r>
            <a:r>
              <a:rPr lang="ko-KR" altLang="en-US" dirty="0" smtClean="0"/>
              <a:t>인 </a:t>
            </a:r>
            <a:r>
              <a:rPr lang="en-US" altLang="ko-KR" dirty="0" smtClean="0"/>
              <a:t>MNIST </a:t>
            </a:r>
            <a:r>
              <a:rPr lang="ko-KR" altLang="en-US" dirty="0" smtClean="0"/>
              <a:t>샘플의 </a:t>
            </a:r>
            <a:r>
              <a:rPr lang="ko-KR" altLang="en-US" dirty="0" err="1" smtClean="0"/>
              <a:t>화소가</a:t>
            </a:r>
            <a:r>
              <a:rPr lang="en-US" altLang="ko-KR" dirty="0" smtClean="0"/>
              <a:t> 0</a:t>
            </a:r>
            <a:r>
              <a:rPr lang="ko-KR" altLang="en-US" dirty="0" smtClean="0"/>
              <a:t>과 </a:t>
            </a:r>
            <a:r>
              <a:rPr lang="en-US" altLang="ko-KR" dirty="0" smtClean="0"/>
              <a:t>1</a:t>
            </a:r>
            <a:r>
              <a:rPr lang="ko-KR" altLang="en-US" dirty="0" smtClean="0"/>
              <a:t>값을 가진다면 </a:t>
            </a:r>
            <a:r>
              <a:rPr lang="en-US" altLang="ko-KR" dirty="0" smtClean="0"/>
              <a:t>2</a:t>
            </a:r>
            <a:r>
              <a:rPr lang="en-US" altLang="ko-KR" baseline="30000" dirty="0" smtClean="0"/>
              <a:t>784</a:t>
            </a:r>
            <a:r>
              <a:rPr lang="ko-KR" altLang="en-US" dirty="0" smtClean="0"/>
              <a:t>개의 칸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이 거대한 공간에 고작 </a:t>
            </a:r>
            <a:r>
              <a:rPr lang="en-US" altLang="ko-KR" dirty="0" smtClean="0"/>
              <a:t>6</a:t>
            </a:r>
            <a:r>
              <a:rPr lang="ko-KR" altLang="en-US" dirty="0" smtClean="0"/>
              <a:t>만 개의 샘플을 흩뿌린 매우 희소한 분포</a:t>
            </a:r>
            <a:endParaRPr lang="en-US" altLang="ko-KR" dirty="0"/>
          </a:p>
          <a:p>
            <a:pPr lvl="2"/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dirty="0" smtClean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dirty="0" smtClean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dirty="0" smtClean="0">
              <a:latin typeface="Times New Roman" pitchFamily="18" charset="0"/>
              <a:cs typeface="Times New Roman" pitchFamily="18" charset="0"/>
            </a:endParaRPr>
          </a:p>
          <a:p>
            <a:pPr marL="266700" lvl="1" indent="0">
              <a:buNone/>
            </a:pPr>
            <a:endParaRPr lang="en-US" altLang="ko-KR" dirty="0" smtClean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204863"/>
            <a:ext cx="5616623" cy="10387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39216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1.3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데이터에 대한 이해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/>
              <a:t>1.3.1 </a:t>
            </a:r>
            <a:r>
              <a:rPr lang="ko-KR" altLang="en-US" dirty="0" smtClean="0"/>
              <a:t>데이터 생성 과정</a:t>
            </a:r>
            <a:endParaRPr lang="en-US" altLang="ko-KR" dirty="0" smtClean="0"/>
          </a:p>
          <a:p>
            <a:r>
              <a:rPr lang="en-US" altLang="ko-KR" dirty="0" smtClean="0"/>
              <a:t>1.3.2 </a:t>
            </a:r>
            <a:r>
              <a:rPr lang="ko-KR" altLang="en-US" dirty="0" smtClean="0"/>
              <a:t>데이터베이스의 중요성</a:t>
            </a:r>
            <a:endParaRPr lang="en-US" altLang="ko-KR" dirty="0" smtClean="0"/>
          </a:p>
          <a:p>
            <a:r>
              <a:rPr lang="en-US" altLang="ko-KR" dirty="0" smtClean="0"/>
              <a:t>1.3.3 </a:t>
            </a:r>
            <a:r>
              <a:rPr lang="ko-KR" altLang="en-US" dirty="0" smtClean="0"/>
              <a:t>데이터베이스 크기와 기계 학습 성능</a:t>
            </a:r>
            <a:endParaRPr lang="en-US" altLang="ko-KR" dirty="0" smtClean="0"/>
          </a:p>
          <a:p>
            <a:r>
              <a:rPr lang="en-US" altLang="ko-KR" dirty="0" smtClean="0"/>
              <a:t>1.3.4 </a:t>
            </a:r>
            <a:r>
              <a:rPr lang="ko-KR" altLang="en-US" dirty="0" smtClean="0"/>
              <a:t>데이터 가시화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953972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1.1.1 </a:t>
            </a:r>
            <a:r>
              <a:rPr lang="ko-KR" altLang="en-US" dirty="0" smtClean="0"/>
              <a:t>기계 학습의 정의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학습이란</a:t>
            </a:r>
            <a:r>
              <a:rPr lang="en-US" altLang="ko-KR" dirty="0" smtClean="0"/>
              <a:t>? &lt;</a:t>
            </a:r>
            <a:r>
              <a:rPr lang="ko-KR" altLang="en-US" dirty="0" smtClean="0"/>
              <a:t>표준국어대사전</a:t>
            </a:r>
            <a:r>
              <a:rPr lang="en-US" altLang="ko-KR" dirty="0" smtClean="0"/>
              <a:t>&gt;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ko-KR" altLang="en-US" dirty="0" smtClean="0"/>
              <a:t>기계 학습이란</a:t>
            </a:r>
            <a:r>
              <a:rPr lang="en-US" altLang="ko-KR" dirty="0" smtClean="0"/>
              <a:t>? </a:t>
            </a:r>
          </a:p>
          <a:p>
            <a:pPr lvl="1"/>
            <a:r>
              <a:rPr lang="ko-KR" altLang="en-US" dirty="0" smtClean="0"/>
              <a:t>인공지능</a:t>
            </a:r>
            <a:r>
              <a:rPr lang="en-US" altLang="ko-KR" dirty="0" smtClean="0"/>
              <a:t> </a:t>
            </a:r>
            <a:r>
              <a:rPr lang="ko-KR" altLang="en-US" dirty="0" smtClean="0"/>
              <a:t>초창기 </a:t>
            </a:r>
            <a:r>
              <a:rPr lang="ko-KR" altLang="en-US" dirty="0" err="1" smtClean="0"/>
              <a:t>사무엘의</a:t>
            </a:r>
            <a:r>
              <a:rPr lang="ko-KR" altLang="en-US" dirty="0" smtClean="0"/>
              <a:t> 정의</a:t>
            </a:r>
            <a:endParaRPr lang="en-US" altLang="ko-KR" dirty="0" smtClean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556792"/>
            <a:ext cx="7848872" cy="562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284983"/>
            <a:ext cx="7848872" cy="8012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22822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1.3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데이터에 대한 이해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과학 기술의 발전 과정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pPr lvl="1"/>
            <a:r>
              <a:rPr lang="ko-KR" altLang="en-US" dirty="0" smtClean="0"/>
              <a:t>예</a:t>
            </a:r>
            <a:r>
              <a:rPr lang="en-US" altLang="ko-KR" dirty="0" smtClean="0"/>
              <a:t>) </a:t>
            </a:r>
            <a:r>
              <a:rPr lang="ko-KR" altLang="en-US" dirty="0" err="1" smtClean="0"/>
              <a:t>튀코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브라헤는</a:t>
            </a:r>
            <a:r>
              <a:rPr lang="ko-KR" altLang="en-US" dirty="0" smtClean="0"/>
              <a:t> 천동설이라는 틀린 모델을 선택함으로써 자신이 수집한 데이터를 설명하지 못함</a:t>
            </a:r>
            <a:r>
              <a:rPr lang="en-US" altLang="ko-KR" dirty="0" smtClean="0"/>
              <a:t>. </a:t>
            </a:r>
            <a:r>
              <a:rPr lang="ko-KR" altLang="en-US" dirty="0" err="1" smtClean="0"/>
              <a:t>케플러는</a:t>
            </a:r>
            <a:r>
              <a:rPr lang="ko-KR" altLang="en-US" dirty="0" smtClean="0"/>
              <a:t> 지동설 모델을 도입하여 제</a:t>
            </a:r>
            <a:r>
              <a:rPr lang="en-US" altLang="ko-KR" dirty="0" smtClean="0"/>
              <a:t>1, </a:t>
            </a:r>
            <a:r>
              <a:rPr lang="ko-KR" altLang="en-US" dirty="0" smtClean="0"/>
              <a:t>제</a:t>
            </a:r>
            <a:r>
              <a:rPr lang="en-US" altLang="ko-KR" dirty="0" smtClean="0"/>
              <a:t>2, </a:t>
            </a:r>
            <a:r>
              <a:rPr lang="ko-KR" altLang="en-US" dirty="0" smtClean="0"/>
              <a:t>제 </a:t>
            </a:r>
            <a:r>
              <a:rPr lang="en-US" altLang="ko-KR" dirty="0" smtClean="0"/>
              <a:t>3</a:t>
            </a:r>
            <a:r>
              <a:rPr lang="ko-KR" altLang="en-US" dirty="0" smtClean="0"/>
              <a:t>법칙을 완성함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r>
              <a:rPr lang="ko-KR" altLang="en-US" dirty="0" smtClean="0"/>
              <a:t>기계 학습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기계 학습이 푸는 문제는 훨씬 복잡함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예</a:t>
            </a:r>
            <a:r>
              <a:rPr lang="en-US" altLang="ko-KR" dirty="0" smtClean="0"/>
              <a:t>) [</a:t>
            </a:r>
            <a:r>
              <a:rPr lang="ko-KR" altLang="en-US" dirty="0" smtClean="0"/>
              <a:t>그림 </a:t>
            </a:r>
            <a:r>
              <a:rPr lang="en-US" altLang="ko-KR" dirty="0" smtClean="0"/>
              <a:t>1-2]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‘8’ </a:t>
            </a:r>
            <a:r>
              <a:rPr lang="ko-KR" altLang="en-US" dirty="0" smtClean="0"/>
              <a:t>숫자 패턴과 </a:t>
            </a:r>
            <a:r>
              <a:rPr lang="en-US" altLang="ko-KR" dirty="0" smtClean="0"/>
              <a:t>‘</a:t>
            </a:r>
            <a:r>
              <a:rPr lang="ko-KR" altLang="en-US" dirty="0" smtClean="0"/>
              <a:t>단추</a:t>
            </a:r>
            <a:r>
              <a:rPr lang="en-US" altLang="ko-KR" dirty="0" smtClean="0"/>
              <a:t>’ </a:t>
            </a:r>
            <a:r>
              <a:rPr lang="ko-KR" altLang="en-US" dirty="0" smtClean="0"/>
              <a:t>패턴의 다양한 변화 양상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단순한 수학 공식으로 표현 불가능함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자동으로 모델을 찾아내는 과정이 필수</a:t>
            </a:r>
            <a:endParaRPr lang="en-US" altLang="ko-KR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820" y="1628800"/>
            <a:ext cx="6145163" cy="11481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41747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1.3.1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데이터 생성 과정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/>
            <p:txBody>
              <a:bodyPr/>
              <a:lstStyle/>
              <a:p>
                <a:r>
                  <a:rPr lang="ko-KR" altLang="en-US" dirty="0" smtClean="0"/>
                  <a:t>데이터 생성 과정을 완전히 아는 인위적 상황의 예제</a:t>
                </a:r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 smtClean="0"/>
                  <a:t>예</a:t>
                </a:r>
                <a:r>
                  <a:rPr lang="en-US" altLang="ko-KR" dirty="0" smtClean="0"/>
                  <a:t>) </a:t>
                </a:r>
                <a:r>
                  <a:rPr lang="ko-KR" altLang="en-US" dirty="0" smtClean="0"/>
                  <a:t>두 개 주사위를 던져 나온 눈의 합을 </a:t>
                </a:r>
                <a:r>
                  <a:rPr lang="en-US" altLang="ko-KR" i="1" dirty="0" smtClean="0">
                    <a:latin typeface="Times New Roman" pitchFamily="18" charset="0"/>
                    <a:cs typeface="Times New Roman" pitchFamily="18" charset="0"/>
                  </a:rPr>
                  <a:t>x</a:t>
                </a:r>
                <a:r>
                  <a:rPr lang="ko-KR" altLang="en-US" dirty="0" smtClean="0"/>
                  <a:t>라 할 때</a:t>
                </a:r>
                <a:r>
                  <a:rPr lang="en-US" altLang="ko-KR" dirty="0" smtClean="0"/>
                  <a:t>, </a:t>
                </a:r>
                <a:r>
                  <a:rPr lang="en-US" altLang="ko-KR" i="1" dirty="0" smtClean="0">
                    <a:latin typeface="Times New Roman" pitchFamily="18" charset="0"/>
                    <a:cs typeface="Times New Roman" pitchFamily="18" charset="0"/>
                  </a:rPr>
                  <a:t>y</a:t>
                </a:r>
                <a:r>
                  <a:rPr lang="en-US" altLang="ko-KR" dirty="0" smtClean="0">
                    <a:latin typeface="Times New Roman" pitchFamily="18" charset="0"/>
                    <a:cs typeface="Times New Roman" pitchFamily="18" charset="0"/>
                  </a:rPr>
                  <a:t>=(</a:t>
                </a:r>
                <a:r>
                  <a:rPr lang="en-US" altLang="ko-KR" i="1" dirty="0" smtClean="0">
                    <a:latin typeface="Times New Roman" pitchFamily="18" charset="0"/>
                    <a:cs typeface="Times New Roman" pitchFamily="18" charset="0"/>
                  </a:rPr>
                  <a:t>x</a:t>
                </a:r>
                <a:r>
                  <a:rPr lang="en-US" altLang="ko-KR" dirty="0" smtClean="0">
                    <a:latin typeface="Times New Roman" pitchFamily="18" charset="0"/>
                    <a:cs typeface="Times New Roman" pitchFamily="18" charset="0"/>
                  </a:rPr>
                  <a:t>-7)</a:t>
                </a:r>
                <a:r>
                  <a:rPr lang="en-US" altLang="ko-KR" baseline="30000" dirty="0" smtClean="0">
                    <a:latin typeface="Times New Roman" pitchFamily="18" charset="0"/>
                    <a:cs typeface="Times New Roman" pitchFamily="18" charset="0"/>
                  </a:rPr>
                  <a:t>2</a:t>
                </a:r>
                <a:r>
                  <a:rPr lang="en-US" altLang="ko-KR" dirty="0" smtClean="0">
                    <a:latin typeface="Times New Roman" pitchFamily="18" charset="0"/>
                    <a:cs typeface="Times New Roman" pitchFamily="18" charset="0"/>
                  </a:rPr>
                  <a:t>+1 </a:t>
                </a:r>
                <a:r>
                  <a:rPr lang="ko-KR" altLang="en-US" dirty="0" smtClean="0"/>
                  <a:t>점을</a:t>
                </a:r>
                <a:r>
                  <a:rPr lang="en-US" altLang="ko-KR" dirty="0" smtClean="0"/>
                  <a:t> </a:t>
                </a:r>
                <a:r>
                  <a:rPr lang="ko-KR" altLang="en-US" dirty="0" smtClean="0"/>
                  <a:t>받는 게임</a:t>
                </a:r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 smtClean="0">
                    <a:sym typeface="Wingdings" pitchFamily="2" charset="2"/>
                  </a:rPr>
                  <a:t>이런 상황을 </a:t>
                </a:r>
                <a:r>
                  <a:rPr lang="en-US" altLang="ko-KR" dirty="0" smtClean="0">
                    <a:sym typeface="Wingdings" pitchFamily="2" charset="2"/>
                  </a:rPr>
                  <a:t>‘</a:t>
                </a:r>
                <a:r>
                  <a:rPr lang="ko-KR" altLang="en-US" dirty="0" smtClean="0">
                    <a:sym typeface="Wingdings" pitchFamily="2" charset="2"/>
                  </a:rPr>
                  <a:t>데이터 생성 과정을 완전히 알고 있다</a:t>
                </a:r>
                <a:r>
                  <a:rPr lang="en-US" altLang="ko-KR" dirty="0" smtClean="0">
                    <a:sym typeface="Wingdings" pitchFamily="2" charset="2"/>
                  </a:rPr>
                  <a:t>’</a:t>
                </a:r>
                <a:r>
                  <a:rPr lang="ko-KR" altLang="en-US" dirty="0" smtClean="0">
                    <a:sym typeface="Wingdings" pitchFamily="2" charset="2"/>
                  </a:rPr>
                  <a:t>고 말함</a:t>
                </a:r>
                <a:endParaRPr lang="en-US" altLang="ko-KR" dirty="0" smtClean="0">
                  <a:sym typeface="Wingdings" pitchFamily="2" charset="2"/>
                </a:endParaRPr>
              </a:p>
              <a:p>
                <a:pPr lvl="2">
                  <a:lnSpc>
                    <a:spcPct val="150000"/>
                  </a:lnSpc>
                </a:pPr>
                <a:r>
                  <a:rPr lang="en-US" altLang="ko-KR" i="1" dirty="0" smtClean="0">
                    <a:latin typeface="Times New Roman" pitchFamily="18" charset="0"/>
                    <a:cs typeface="Times New Roman" pitchFamily="18" charset="0"/>
                  </a:rPr>
                  <a:t>x</a:t>
                </a:r>
                <a:r>
                  <a:rPr lang="ko-KR" altLang="en-US" dirty="0" smtClean="0"/>
                  <a:t>를 알면 정확히 </a:t>
                </a:r>
                <a:r>
                  <a:rPr lang="en-US" altLang="ko-KR" i="1" dirty="0" smtClean="0">
                    <a:latin typeface="Times New Roman" pitchFamily="18" charset="0"/>
                    <a:cs typeface="Times New Roman" pitchFamily="18" charset="0"/>
                  </a:rPr>
                  <a:t>y</a:t>
                </a:r>
                <a:r>
                  <a:rPr lang="ko-KR" altLang="en-US" dirty="0" smtClean="0">
                    <a:latin typeface="Times New Roman" pitchFamily="18" charset="0"/>
                    <a:cs typeface="Times New Roman" pitchFamily="18" charset="0"/>
                  </a:rPr>
                  <a:t>를 예측할 수 있음</a:t>
                </a:r>
                <a:endParaRPr lang="en-US" altLang="ko-KR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 lvl="3">
                  <a:lnSpc>
                    <a:spcPct val="150000"/>
                  </a:lnSpc>
                </a:pPr>
                <a:r>
                  <a:rPr lang="ko-KR" altLang="en-US" dirty="0"/>
                  <a:t>실제 주사위를 던져</a:t>
                </a:r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/>
                      </a:rPr>
                      <m:t>𝕏</m:t>
                    </m:r>
                    <m:r>
                      <a:rPr lang="en-US" altLang="ko-KR" i="1">
                        <a:latin typeface="Cambria Math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/>
                          </a:rPr>
                          <m:t>3,10,8,5</m:t>
                        </m:r>
                      </m:e>
                    </m:d>
                    <m:r>
                      <a:rPr lang="ko-KR" altLang="en-US" i="1">
                        <a:latin typeface="Cambria Math"/>
                      </a:rPr>
                      <m:t>를</m:t>
                    </m:r>
                    <m:r>
                      <a:rPr lang="en-US" altLang="ko-KR" i="1">
                        <a:latin typeface="Cambria Math"/>
                      </a:rPr>
                      <m:t> </m:t>
                    </m:r>
                    <m:r>
                      <a:rPr lang="ko-KR" altLang="en-US" i="1">
                        <a:latin typeface="Cambria Math"/>
                      </a:rPr>
                      <m:t>얻었다면</m:t>
                    </m:r>
                    <m:r>
                      <a:rPr lang="en-US" altLang="ko-KR" i="1">
                        <a:latin typeface="Cambria Math"/>
                      </a:rPr>
                      <m:t>,  </m:t>
                    </m:r>
                    <m:r>
                      <a:rPr lang="ko-KR" altLang="en-US" i="1">
                        <a:latin typeface="Cambria Math"/>
                      </a:rPr>
                      <m:t>𝕐</m:t>
                    </m:r>
                    <m:r>
                      <a:rPr lang="en-US" altLang="ko-KR" i="1">
                        <a:latin typeface="Cambria Math"/>
                      </a:rPr>
                      <m:t>={17,10,2,5}</m:t>
                    </m:r>
                  </m:oMath>
                </a14:m>
                <a:endParaRPr lang="en-US" altLang="ko-KR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 lvl="2">
                  <a:lnSpc>
                    <a:spcPct val="150000"/>
                  </a:lnSpc>
                </a:pPr>
                <a:r>
                  <a:rPr lang="en-US" altLang="ko-KR" i="1" dirty="0" smtClean="0">
                    <a:latin typeface="Times New Roman" pitchFamily="18" charset="0"/>
                    <a:cs typeface="Times New Roman" pitchFamily="18" charset="0"/>
                  </a:rPr>
                  <a:t>x</a:t>
                </a:r>
                <a:r>
                  <a:rPr lang="ko-KR" altLang="en-US" dirty="0" smtClean="0"/>
                  <a:t>의</a:t>
                </a:r>
                <a:r>
                  <a:rPr lang="en-US" altLang="ko-KR" dirty="0" smtClean="0"/>
                  <a:t> </a:t>
                </a:r>
                <a:r>
                  <a:rPr lang="ko-KR" altLang="en-US" dirty="0" smtClean="0"/>
                  <a:t>발생</a:t>
                </a:r>
                <a:r>
                  <a:rPr lang="en-US" altLang="ko-KR" dirty="0" smtClean="0"/>
                  <a:t> </a:t>
                </a:r>
                <a:r>
                  <a:rPr lang="ko-KR" altLang="en-US" dirty="0" smtClean="0"/>
                  <a:t>확률 </a:t>
                </a:r>
                <a:r>
                  <a:rPr lang="en-US" altLang="ko-KR" i="1" dirty="0" smtClean="0">
                    <a:latin typeface="Times New Roman" pitchFamily="18" charset="0"/>
                    <a:cs typeface="Times New Roman" pitchFamily="18" charset="0"/>
                  </a:rPr>
                  <a:t>P</a:t>
                </a:r>
                <a:r>
                  <a:rPr lang="en-US" altLang="ko-KR" dirty="0" smtClean="0">
                    <a:latin typeface="Times New Roman" pitchFamily="18" charset="0"/>
                    <a:cs typeface="Times New Roman" pitchFamily="18" charset="0"/>
                  </a:rPr>
                  <a:t>(</a:t>
                </a:r>
                <a:r>
                  <a:rPr lang="en-US" altLang="ko-KR" i="1" dirty="0" smtClean="0">
                    <a:latin typeface="Times New Roman" pitchFamily="18" charset="0"/>
                    <a:cs typeface="Times New Roman" pitchFamily="18" charset="0"/>
                  </a:rPr>
                  <a:t>x</a:t>
                </a:r>
                <a:r>
                  <a:rPr lang="en-US" altLang="ko-KR" dirty="0" smtClean="0">
                    <a:latin typeface="Times New Roman" pitchFamily="18" charset="0"/>
                    <a:cs typeface="Times New Roman" pitchFamily="18" charset="0"/>
                  </a:rPr>
                  <a:t>)</a:t>
                </a:r>
                <a:r>
                  <a:rPr lang="ko-KR" altLang="en-US" dirty="0" smtClean="0"/>
                  <a:t>를 정확히 알 수 있음</a:t>
                </a:r>
                <a:endParaRPr lang="en-US" altLang="ko-KR" dirty="0" smtClean="0"/>
              </a:p>
              <a:p>
                <a:pPr lvl="2">
                  <a:lnSpc>
                    <a:spcPct val="150000"/>
                  </a:lnSpc>
                </a:pPr>
                <a:r>
                  <a:rPr lang="en-US" altLang="ko-KR" i="1" dirty="0">
                    <a:latin typeface="Times New Roman" pitchFamily="18" charset="0"/>
                    <a:cs typeface="Times New Roman" pitchFamily="18" charset="0"/>
                  </a:rPr>
                  <a:t>P</a:t>
                </a:r>
                <a:r>
                  <a:rPr lang="en-US" altLang="ko-KR" dirty="0">
                    <a:latin typeface="Times New Roman" pitchFamily="18" charset="0"/>
                    <a:cs typeface="Times New Roman" pitchFamily="18" charset="0"/>
                  </a:rPr>
                  <a:t>(</a:t>
                </a:r>
                <a:r>
                  <a:rPr lang="en-US" altLang="ko-KR" i="1" dirty="0">
                    <a:latin typeface="Times New Roman" pitchFamily="18" charset="0"/>
                    <a:cs typeface="Times New Roman" pitchFamily="18" charset="0"/>
                  </a:rPr>
                  <a:t>x</a:t>
                </a:r>
                <a:r>
                  <a:rPr lang="en-US" altLang="ko-KR" dirty="0">
                    <a:latin typeface="Times New Roman" pitchFamily="18" charset="0"/>
                    <a:cs typeface="Times New Roman" pitchFamily="18" charset="0"/>
                  </a:rPr>
                  <a:t>)</a:t>
                </a:r>
                <a:r>
                  <a:rPr lang="ko-KR" altLang="en-US" dirty="0" smtClean="0"/>
                  <a:t>를 알고 있으므로</a:t>
                </a:r>
                <a:r>
                  <a:rPr lang="en-US" altLang="ko-KR" dirty="0" smtClean="0"/>
                  <a:t>, </a:t>
                </a:r>
                <a:r>
                  <a:rPr lang="ko-KR" altLang="en-US" dirty="0" smtClean="0"/>
                  <a:t>새로운 데이터 생성 가능 </a:t>
                </a:r>
                <a:endParaRPr lang="en-US" altLang="ko-KR" dirty="0" smtClean="0"/>
              </a:p>
              <a:p>
                <a:pPr lvl="2">
                  <a:lnSpc>
                    <a:spcPct val="150000"/>
                  </a:lnSpc>
                </a:pPr>
                <a:endParaRPr lang="en-US" altLang="ko-KR" dirty="0"/>
              </a:p>
              <a:p>
                <a:r>
                  <a:rPr lang="en-US" altLang="ko-KR" dirty="0" smtClean="0"/>
                  <a:t>[</a:t>
                </a:r>
                <a:r>
                  <a:rPr lang="ko-KR" altLang="en-US" dirty="0" smtClean="0"/>
                  <a:t>그림 </a:t>
                </a:r>
                <a:r>
                  <a:rPr lang="en-US" altLang="ko-KR" dirty="0" smtClean="0"/>
                  <a:t>1-6]</a:t>
                </a:r>
                <a:r>
                  <a:rPr lang="ko-KR" altLang="en-US" dirty="0" smtClean="0"/>
                  <a:t>과 같은 실제 기계 학습 문제</a:t>
                </a:r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 smtClean="0"/>
                  <a:t>데이터 생성 과정을 알 수 없음</a:t>
                </a:r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 smtClean="0"/>
                  <a:t>단지 주어진 훈련집합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/>
                      </a:rPr>
                      <m:t>𝕏</m:t>
                    </m:r>
                    <m:r>
                      <a:rPr lang="en-US" altLang="ko-KR" b="0" i="1" smtClean="0">
                        <a:latin typeface="Cambria Math"/>
                      </a:rPr>
                      <m:t>,</m:t>
                    </m:r>
                    <m:r>
                      <a:rPr lang="en-US" altLang="ko-KR" i="1">
                        <a:latin typeface="Cambria Math"/>
                      </a:rPr>
                      <m:t> </m:t>
                    </m:r>
                    <m:r>
                      <a:rPr lang="ko-KR" altLang="en-US" i="1">
                        <a:latin typeface="Cambria Math"/>
                      </a:rPr>
                      <m:t>𝕐</m:t>
                    </m:r>
                  </m:oMath>
                </a14:m>
                <a:r>
                  <a:rPr lang="ko-KR" altLang="en-US" dirty="0" smtClean="0"/>
                  <a:t>로 예측 모델 또는 생성 모델을 근사 추정할 수 있을 뿐</a:t>
                </a:r>
                <a:endParaRPr lang="en-US" altLang="ko-KR" dirty="0"/>
              </a:p>
              <a:p>
                <a:pPr marL="0" indent="0">
                  <a:buNone/>
                </a:pPr>
                <a:endParaRPr lang="en-US" altLang="ko-KR" dirty="0" smtClean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blipFill rotWithShape="1">
                <a:blip r:embed="rId2"/>
                <a:stretch>
                  <a:fillRect l="-5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22146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1.3.2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데이터베이스의 중요성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데이터베이스의 품질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주어진 응용에 맞는 충분히 다양한 데이터를 충분한 양만큼 수집 </a:t>
            </a:r>
            <a:r>
              <a:rPr lang="en-US" altLang="ko-KR" dirty="0" smtClean="0">
                <a:sym typeface="Wingdings" pitchFamily="2" charset="2"/>
              </a:rPr>
              <a:t> </a:t>
            </a:r>
            <a:r>
              <a:rPr lang="ko-KR" altLang="en-US" dirty="0" smtClean="0">
                <a:sym typeface="Wingdings" pitchFamily="2" charset="2"/>
              </a:rPr>
              <a:t>추정 정확도 높아짐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예</a:t>
            </a:r>
            <a:r>
              <a:rPr lang="en-US" altLang="ko-KR" dirty="0" smtClean="0"/>
              <a:t>) </a:t>
            </a:r>
            <a:r>
              <a:rPr lang="ko-KR" altLang="en-US" dirty="0" smtClean="0"/>
              <a:t>정면 얼굴만 가진 데이터베이스로 학습하고 나면</a:t>
            </a:r>
            <a:r>
              <a:rPr lang="en-US" altLang="ko-KR" dirty="0" smtClean="0"/>
              <a:t>, </a:t>
            </a:r>
            <a:r>
              <a:rPr lang="ko-KR" altLang="en-US" dirty="0" smtClean="0"/>
              <a:t>기운 얼굴은 매우 낮은 성능 </a:t>
            </a:r>
            <a:endParaRPr lang="en-US" altLang="ko-KR" dirty="0" smtClean="0"/>
          </a:p>
          <a:p>
            <a:pPr lvl="1">
              <a:lnSpc>
                <a:spcPct val="150000"/>
              </a:lnSpc>
              <a:buFont typeface="Wingdings" pitchFamily="2" charset="2"/>
              <a:buChar char="à"/>
            </a:pPr>
            <a:r>
              <a:rPr lang="ko-KR" altLang="en-US" dirty="0" smtClean="0">
                <a:sym typeface="Wingdings" pitchFamily="2" charset="2"/>
              </a:rPr>
              <a:t>주어진 응용 환경을 자세히 살핀 다음 그에 맞는 데이터베이스 확보는 아주 중요함</a:t>
            </a:r>
            <a:endParaRPr lang="en-US" altLang="ko-KR" dirty="0" smtClean="0">
              <a:sym typeface="Wingdings" pitchFamily="2" charset="2"/>
            </a:endParaRPr>
          </a:p>
          <a:p>
            <a:pPr lvl="1">
              <a:lnSpc>
                <a:spcPct val="150000"/>
              </a:lnSpc>
              <a:buFont typeface="Wingdings" pitchFamily="2" charset="2"/>
              <a:buChar char="à"/>
            </a:pPr>
            <a:endParaRPr lang="en-US" altLang="ko-KR" dirty="0"/>
          </a:p>
          <a:p>
            <a:r>
              <a:rPr lang="ko-KR" altLang="en-US" dirty="0" smtClean="0"/>
              <a:t>아주 많은 공개 데이터베이스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기계 학습의 초파리로 여겨지는 </a:t>
            </a:r>
            <a:r>
              <a:rPr lang="en-US" altLang="ko-KR" dirty="0" smtClean="0"/>
              <a:t>3</a:t>
            </a:r>
            <a:r>
              <a:rPr lang="ko-KR" altLang="en-US" dirty="0" smtClean="0"/>
              <a:t>가지 데이터베이스</a:t>
            </a:r>
            <a:r>
              <a:rPr lang="en-US" altLang="ko-KR" dirty="0" smtClean="0"/>
              <a:t>: Iris, MNIST, </a:t>
            </a:r>
            <a:r>
              <a:rPr lang="en-US" altLang="ko-KR" dirty="0" err="1" smtClean="0"/>
              <a:t>ImageNet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err="1" smtClean="0"/>
              <a:t>위키피디아에서</a:t>
            </a:r>
            <a:r>
              <a:rPr lang="en-US" altLang="ko-KR" dirty="0" smtClean="0"/>
              <a:t> ‘list of datasets for machine learning research’</a:t>
            </a:r>
            <a:r>
              <a:rPr lang="ko-KR" altLang="en-US" dirty="0" smtClean="0"/>
              <a:t>로 검색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en-US" altLang="ko-KR" dirty="0" smtClean="0"/>
              <a:t>UCI </a:t>
            </a:r>
            <a:r>
              <a:rPr lang="ko-KR" altLang="en-US" dirty="0" err="1" smtClean="0"/>
              <a:t>리퍼지토리</a:t>
            </a:r>
            <a:r>
              <a:rPr lang="ko-KR" altLang="en-US" dirty="0" smtClean="0"/>
              <a:t> </a:t>
            </a:r>
            <a:r>
              <a:rPr lang="en-US" altLang="ko-KR" dirty="0" smtClean="0"/>
              <a:t>(2017</a:t>
            </a:r>
            <a:r>
              <a:rPr lang="ko-KR" altLang="en-US" dirty="0" smtClean="0"/>
              <a:t>년</a:t>
            </a:r>
            <a:r>
              <a:rPr lang="en-US" altLang="ko-KR" dirty="0" smtClean="0"/>
              <a:t>11</a:t>
            </a:r>
            <a:r>
              <a:rPr lang="ko-KR" altLang="en-US" dirty="0" smtClean="0"/>
              <a:t>월 기준으로 </a:t>
            </a:r>
            <a:r>
              <a:rPr lang="en-US" altLang="ko-KR" dirty="0" smtClean="0"/>
              <a:t>394</a:t>
            </a:r>
            <a:r>
              <a:rPr lang="ko-KR" altLang="en-US" dirty="0" smtClean="0"/>
              <a:t>개 데이터베이스 제공</a:t>
            </a:r>
            <a:r>
              <a:rPr lang="en-US" altLang="ko-KR" dirty="0" smtClean="0"/>
              <a:t>)</a:t>
            </a:r>
          </a:p>
          <a:p>
            <a:pPr marL="0" indent="0">
              <a:buNone/>
            </a:pP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828996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1.3.2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데이터베이스의 중요성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942724"/>
            <a:ext cx="8460432" cy="1545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 descr="https://upload.wikimedia.org/wikipedia/commons/thumb/5/56/Kosaciec_szczecinkowaty_Iris_setosa.jpg/800px-Kosaciec_szczecinkowaty_Iris_setosa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8630" y="2746891"/>
            <a:ext cx="961451" cy="1282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 descr="https://upload.wikimedia.org/wikipedia/commons/thumb/4/41/Iris_versicolor_3.jpg/1280px-Iris_versicolor_3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8630" y="4203157"/>
            <a:ext cx="1440159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7" name="Picture 9" descr="https://upload.wikimedia.org/wikipedia/commons/thumb/9/9f/Iris_virginica.jpg/590px-Iris_virginica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192" y="5427292"/>
            <a:ext cx="1438198" cy="1170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291364" y="3004918"/>
            <a:ext cx="457200" cy="766279"/>
          </a:xfrm>
          <a:prstGeom prst="rect">
            <a:avLst/>
          </a:prstGeom>
        </p:spPr>
        <p:txBody>
          <a:bodyPr vert="eaVert" wrap="none" lIns="91440" tIns="45720" rIns="91440" bIns="45720" rtlCol="0" anchor="ctr">
            <a:normAutofit lnSpcReduction="10000"/>
          </a:bodyPr>
          <a:lstStyle/>
          <a:p>
            <a:r>
              <a:rPr lang="en-US" altLang="ko-KR" sz="2000" dirty="0" err="1" smtClean="0"/>
              <a:t>Setosa</a:t>
            </a:r>
            <a:endParaRPr lang="ko-KR" altLang="en-US" sz="2000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7756325" y="4192305"/>
            <a:ext cx="504056" cy="1101823"/>
          </a:xfrm>
          <a:prstGeom prst="rect">
            <a:avLst/>
          </a:prstGeom>
        </p:spPr>
        <p:txBody>
          <a:bodyPr vert="eaVert" wrap="none" lIns="91440" tIns="45720" rIns="91440" bIns="45720" rtlCol="0" anchor="ctr">
            <a:normAutofit/>
          </a:bodyPr>
          <a:lstStyle/>
          <a:p>
            <a:r>
              <a:rPr lang="en-US" altLang="ko-KR" sz="2000" dirty="0" err="1" smtClean="0"/>
              <a:t>Versicolor</a:t>
            </a:r>
            <a:r>
              <a:rPr lang="en-US" altLang="ko-KR" sz="2000" dirty="0" smtClean="0"/>
              <a:t> </a:t>
            </a:r>
            <a:endParaRPr lang="ko-KR" altLang="en-US" sz="2000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7738390" y="5495690"/>
            <a:ext cx="507662" cy="1033263"/>
          </a:xfrm>
          <a:prstGeom prst="rect">
            <a:avLst/>
          </a:prstGeom>
        </p:spPr>
        <p:txBody>
          <a:bodyPr vert="eaVert" wrap="none" lIns="91440" tIns="45720" rIns="91440" bIns="45720" rtlCol="0" anchor="ctr">
            <a:normAutofit/>
          </a:bodyPr>
          <a:lstStyle/>
          <a:p>
            <a:r>
              <a:rPr lang="en-US" altLang="ko-KR" sz="2000" dirty="0" err="1" smtClean="0"/>
              <a:t>Virginica</a:t>
            </a:r>
            <a:r>
              <a:rPr lang="en-US" altLang="ko-KR" sz="2000" dirty="0" smtClean="0"/>
              <a:t> </a:t>
            </a:r>
            <a:endParaRPr lang="ko-KR" altLang="en-US" sz="2000" dirty="0" smtClean="0"/>
          </a:p>
        </p:txBody>
      </p:sp>
      <p:pic>
        <p:nvPicPr>
          <p:cNvPr id="2059" name="Picture 1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293" y="4149081"/>
            <a:ext cx="5217627" cy="12241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60" name="Picture 1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292" y="5399094"/>
            <a:ext cx="5201827" cy="12148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61" name="Picture 1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5" y="2636912"/>
            <a:ext cx="5184575" cy="14583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89315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1.3.2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데이터베이스의 중요성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196752"/>
            <a:ext cx="8532440" cy="1234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 descr="mnist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2708920"/>
            <a:ext cx="4286250" cy="318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4408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1.3.2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데이터베이스의 중요성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052736"/>
            <a:ext cx="8280920" cy="14846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852936"/>
            <a:ext cx="7629872" cy="3472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95244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1.3.3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데이터베이스 크기와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기계 학습 성능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데이터베이스의 왜소한 크기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예</a:t>
            </a:r>
            <a:r>
              <a:rPr lang="en-US" altLang="ko-KR" dirty="0" smtClean="0"/>
              <a:t>) MNIST: 28*28 </a:t>
            </a:r>
            <a:r>
              <a:rPr lang="ko-KR" altLang="en-US" dirty="0" smtClean="0"/>
              <a:t>흑백 비트맵이라면 서로 다른 총 샘플 수는 </a:t>
            </a:r>
            <a:r>
              <a:rPr lang="en-US" altLang="ko-KR" dirty="0" smtClean="0"/>
              <a:t>2</a:t>
            </a:r>
            <a:r>
              <a:rPr lang="en-US" altLang="ko-KR" baseline="30000" dirty="0" smtClean="0"/>
              <a:t>784</a:t>
            </a:r>
            <a:r>
              <a:rPr lang="ko-KR" altLang="en-US" dirty="0" smtClean="0"/>
              <a:t>가지이지만</a:t>
            </a:r>
            <a:r>
              <a:rPr lang="en-US" altLang="ko-KR" dirty="0" smtClean="0"/>
              <a:t>, MNIST</a:t>
            </a:r>
            <a:r>
              <a:rPr lang="ko-KR" altLang="en-US" dirty="0" smtClean="0"/>
              <a:t>는 고작 </a:t>
            </a:r>
            <a:r>
              <a:rPr lang="en-US" altLang="ko-KR" dirty="0" smtClean="0"/>
              <a:t>6</a:t>
            </a:r>
            <a:r>
              <a:rPr lang="ko-KR" altLang="en-US" dirty="0" smtClean="0"/>
              <a:t>만 개 샘플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132856"/>
            <a:ext cx="7108808" cy="38884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10960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1.3.3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데이터베이스 크기와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기계 학습 성능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ko-KR" altLang="en-US" dirty="0" smtClean="0"/>
              <a:t>왜소한 데이터베이스로 어떻게 높은 성능을 달성하는가</a:t>
            </a:r>
            <a:r>
              <a:rPr lang="en-US" altLang="ko-KR" dirty="0" smtClean="0"/>
              <a:t>?</a:t>
            </a:r>
          </a:p>
          <a:p>
            <a:pPr lvl="1">
              <a:lnSpc>
                <a:spcPct val="200000"/>
              </a:lnSpc>
            </a:pPr>
            <a:r>
              <a:rPr lang="ko-KR" altLang="en-US" dirty="0" smtClean="0"/>
              <a:t>방대한 공간에서 실제 데이터가 발생하는 곳은 매우 작은 부분 공간임</a:t>
            </a:r>
            <a:endParaRPr lang="en-US" altLang="ko-KR" dirty="0" smtClean="0"/>
          </a:p>
          <a:p>
            <a:pPr lvl="2">
              <a:lnSpc>
                <a:spcPct val="200000"/>
              </a:lnSpc>
            </a:pPr>
            <a:r>
              <a:rPr lang="en-US" altLang="ko-KR" dirty="0" smtClean="0"/>
              <a:t>                 </a:t>
            </a:r>
            <a:r>
              <a:rPr lang="ko-KR" altLang="en-US" dirty="0" smtClean="0"/>
              <a:t>와 같은 샘플의 발생 확률은 거의 </a:t>
            </a:r>
            <a:r>
              <a:rPr lang="en-US" altLang="ko-KR" dirty="0" smtClean="0"/>
              <a:t>0</a:t>
            </a:r>
            <a:endParaRPr lang="en-US" altLang="ko-KR" dirty="0"/>
          </a:p>
          <a:p>
            <a:pPr lvl="1">
              <a:lnSpc>
                <a:spcPct val="200000"/>
              </a:lnSpc>
            </a:pPr>
            <a:r>
              <a:rPr lang="ko-KR" altLang="en-US" dirty="0" err="1" smtClean="0"/>
              <a:t>매니폴드</a:t>
            </a:r>
            <a:r>
              <a:rPr lang="ko-KR" altLang="en-US" dirty="0" smtClean="0"/>
              <a:t> 가정</a:t>
            </a:r>
            <a:endParaRPr lang="en-US" altLang="ko-KR" dirty="0" smtClean="0"/>
          </a:p>
          <a:p>
            <a:pPr lvl="2">
              <a:lnSpc>
                <a:spcPct val="200000"/>
              </a:lnSpc>
            </a:pPr>
            <a:r>
              <a:rPr lang="en-US" altLang="ko-KR" dirty="0" smtClean="0"/>
              <a:t>                                       </a:t>
            </a:r>
            <a:r>
              <a:rPr lang="ko-KR" altLang="en-US" dirty="0" smtClean="0"/>
              <a:t>와 같이</a:t>
            </a:r>
            <a:r>
              <a:rPr lang="en-US" altLang="ko-KR" dirty="0" smtClean="0"/>
              <a:t>  </a:t>
            </a:r>
            <a:r>
              <a:rPr lang="ko-KR" altLang="en-US" dirty="0" smtClean="0"/>
              <a:t>일정한 규칙에 따라 매끄럽게 변화</a:t>
            </a:r>
            <a:endParaRPr lang="en-US" altLang="ko-KR" dirty="0" smtClean="0"/>
          </a:p>
          <a:p>
            <a:pPr lvl="1">
              <a:lnSpc>
                <a:spcPct val="200000"/>
              </a:lnSpc>
            </a:pPr>
            <a:endParaRPr lang="en-US" altLang="ko-KR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706" y="2348880"/>
            <a:ext cx="1085164" cy="392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309" y="3465625"/>
            <a:ext cx="2619375" cy="514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10611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1.3.4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데이터 가시화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en-US" altLang="ko-KR" dirty="0" smtClean="0"/>
              <a:t>4</a:t>
            </a:r>
            <a:r>
              <a:rPr lang="ko-KR" altLang="en-US" dirty="0" smtClean="0"/>
              <a:t>차원 이상의 </a:t>
            </a:r>
            <a:r>
              <a:rPr lang="ko-KR" altLang="en-US" dirty="0" err="1" smtClean="0"/>
              <a:t>초공간은</a:t>
            </a:r>
            <a:r>
              <a:rPr lang="ko-KR" altLang="en-US" dirty="0" smtClean="0"/>
              <a:t> 한꺼번에 가시화 불가능</a:t>
            </a:r>
            <a:endParaRPr lang="en-US" altLang="ko-KR" dirty="0" smtClean="0"/>
          </a:p>
          <a:p>
            <a:r>
              <a:rPr lang="ko-KR" altLang="en-US" dirty="0" smtClean="0"/>
              <a:t>여러 가지 가시화 기법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2</a:t>
            </a:r>
            <a:r>
              <a:rPr lang="ko-KR" altLang="en-US" dirty="0" smtClean="0"/>
              <a:t>개씩 조합하여 여러 개의 그래프 그림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 smtClean="0"/>
              <a:t>고차원 </a:t>
            </a:r>
            <a:r>
              <a:rPr lang="ko-KR" altLang="en-US" dirty="0" smtClean="0">
                <a:sym typeface="Wingdings" pitchFamily="2" charset="2"/>
              </a:rPr>
              <a:t>공간을 </a:t>
            </a:r>
            <a:r>
              <a:rPr lang="ko-KR" altLang="en-US" dirty="0" err="1" smtClean="0">
                <a:sym typeface="Wingdings" pitchFamily="2" charset="2"/>
              </a:rPr>
              <a:t>저차원으로</a:t>
            </a:r>
            <a:r>
              <a:rPr lang="ko-KR" altLang="en-US" dirty="0" smtClean="0">
                <a:sym typeface="Wingdings" pitchFamily="2" charset="2"/>
              </a:rPr>
              <a:t> 변환하는 기법들</a:t>
            </a:r>
            <a:r>
              <a:rPr lang="en-US" altLang="ko-KR" dirty="0" smtClean="0">
                <a:sym typeface="Wingdings" pitchFamily="2" charset="2"/>
              </a:rPr>
              <a:t>(</a:t>
            </a:r>
            <a:r>
              <a:rPr lang="en-US" altLang="ko-KR" dirty="0"/>
              <a:t>6.6.1</a:t>
            </a:r>
            <a:r>
              <a:rPr lang="ko-KR" altLang="en-US" dirty="0" smtClean="0"/>
              <a:t>절</a:t>
            </a:r>
            <a:r>
              <a:rPr lang="en-US" altLang="ko-KR" dirty="0" smtClean="0"/>
              <a:t>)</a:t>
            </a:r>
          </a:p>
          <a:p>
            <a:pPr marL="266700" lvl="1" indent="0">
              <a:lnSpc>
                <a:spcPct val="200000"/>
              </a:lnSpc>
              <a:buNone/>
            </a:pPr>
            <a:endParaRPr lang="en-US" altLang="ko-KR" dirty="0" smtClean="0"/>
          </a:p>
          <a:p>
            <a:pPr lvl="1">
              <a:lnSpc>
                <a:spcPct val="200000"/>
              </a:lnSpc>
            </a:pPr>
            <a:endParaRPr lang="en-US" altLang="ko-KR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1556792"/>
            <a:ext cx="3737992" cy="40183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52075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1.4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간단한 기계 학습의 예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/>
            <p:txBody>
              <a:bodyPr/>
              <a:lstStyle/>
              <a:p>
                <a:pPr>
                  <a:lnSpc>
                    <a:spcPct val="200000"/>
                  </a:lnSpc>
                </a:pPr>
                <a:r>
                  <a:rPr lang="ko-KR" altLang="en-US" dirty="0" smtClean="0"/>
                  <a:t>선형 회귀 문제</a:t>
                </a:r>
                <a:endParaRPr lang="en-US" altLang="ko-KR" dirty="0" smtClean="0"/>
              </a:p>
              <a:p>
                <a:pPr lvl="1"/>
                <a:r>
                  <a:rPr lang="en-US" altLang="ko-KR" dirty="0" smtClean="0"/>
                  <a:t>[</a:t>
                </a:r>
                <a:r>
                  <a:rPr lang="ko-KR" altLang="en-US" dirty="0" smtClean="0"/>
                  <a:t>그림 </a:t>
                </a:r>
                <a:r>
                  <a:rPr lang="en-US" altLang="ko-KR" dirty="0" smtClean="0"/>
                  <a:t>1-4]: </a:t>
                </a:r>
                <a:r>
                  <a:rPr lang="ko-KR" altLang="en-US" dirty="0" smtClean="0"/>
                  <a:t>식 </a:t>
                </a:r>
                <a:r>
                  <a:rPr lang="en-US" altLang="ko-KR" dirty="0" smtClean="0"/>
                  <a:t>(1.2)</a:t>
                </a:r>
                <a:r>
                  <a:rPr lang="ko-KR" altLang="en-US" dirty="0" smtClean="0"/>
                  <a:t>의 직선 모델을 사용하므로 두 개의 </a:t>
                </a:r>
                <a:r>
                  <a:rPr lang="ko-KR" altLang="en-US" dirty="0"/>
                  <a:t>매</a:t>
                </a:r>
                <a:r>
                  <a:rPr lang="ko-KR" altLang="en-US" dirty="0" smtClean="0"/>
                  <a:t>개변수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ko-KR" i="1" smtClean="0">
                        <a:solidFill>
                          <a:srgbClr val="0000FF"/>
                        </a:solidFill>
                        <a:latin typeface="Cambria Math"/>
                        <a:ea typeface="Cambria Math"/>
                      </a:rPr>
                      <m:t>Θ</m:t>
                    </m:r>
                    <m:r>
                      <a:rPr lang="en-US" altLang="ko-KR" b="0" i="1" smtClean="0">
                        <a:solidFill>
                          <a:srgbClr val="0000FF"/>
                        </a:solidFill>
                        <a:latin typeface="Cambria Math"/>
                        <a:ea typeface="Cambria Math"/>
                      </a:rPr>
                      <m:t>=</m:t>
                    </m:r>
                    <m:d>
                      <m:dPr>
                        <m:ctrlPr>
                          <a:rPr lang="en-US" altLang="ko-KR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solidFill>
                              <a:srgbClr val="0000FF"/>
                            </a:solidFill>
                            <a:latin typeface="Cambria Math"/>
                            <a:ea typeface="Cambria Math"/>
                          </a:rPr>
                          <m:t>𝑤</m:t>
                        </m:r>
                        <m:r>
                          <a:rPr lang="en-US" altLang="ko-KR" b="0" i="1" smtClean="0">
                            <a:solidFill>
                              <a:srgbClr val="0000FF"/>
                            </a:solidFill>
                            <a:latin typeface="Cambria Math"/>
                            <a:ea typeface="Cambria Math"/>
                          </a:rPr>
                          <m:t>,</m:t>
                        </m:r>
                        <m:r>
                          <a:rPr lang="en-US" altLang="ko-KR" b="0" i="1" smtClean="0">
                            <a:solidFill>
                              <a:srgbClr val="0000FF"/>
                            </a:solidFill>
                            <a:latin typeface="Cambria Math"/>
                            <a:ea typeface="Cambria Math"/>
                          </a:rPr>
                          <m:t>𝑏</m:t>
                        </m:r>
                      </m:e>
                    </m:d>
                    <m:r>
                      <m:rPr>
                        <m:sty m:val="p"/>
                      </m:rPr>
                      <a:rPr lang="en-US" altLang="ko-KR" b="0" i="0" baseline="30000" smtClean="0">
                        <a:solidFill>
                          <a:srgbClr val="0000FF"/>
                        </a:solidFill>
                        <a:latin typeface="Cambria Math"/>
                        <a:ea typeface="Cambria Math"/>
                      </a:rPr>
                      <m:t>T</m:t>
                    </m:r>
                  </m:oMath>
                </a14:m>
                <a:endParaRPr lang="en-US" altLang="ko-KR" baseline="30000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>
                  <a:lnSpc>
                    <a:spcPct val="200000"/>
                  </a:lnSpc>
                </a:pPr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blipFill rotWithShape="1">
                <a:blip r:embed="rId2"/>
                <a:stretch>
                  <a:fillRect l="-5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663293"/>
            <a:ext cx="3261671" cy="26642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060848"/>
            <a:ext cx="60483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79780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1.1.1 </a:t>
            </a:r>
            <a:r>
              <a:rPr lang="ko-KR" altLang="en-US" dirty="0" smtClean="0"/>
              <a:t>기계 학습의 정의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기계 학습이란</a:t>
            </a:r>
            <a:r>
              <a:rPr lang="en-US" altLang="ko-KR" dirty="0" smtClean="0"/>
              <a:t>? </a:t>
            </a:r>
          </a:p>
          <a:p>
            <a:pPr lvl="1"/>
            <a:r>
              <a:rPr lang="ko-KR" altLang="en-US" dirty="0" smtClean="0"/>
              <a:t>현대적 정의</a:t>
            </a:r>
            <a:endParaRPr lang="en-US" altLang="ko-KR" dirty="0" smtClean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431" y="2604460"/>
            <a:ext cx="8024961" cy="22597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608" y="2060848"/>
            <a:ext cx="8054840" cy="5178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94763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1.4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간단한 기계 학습의 예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/>
            <p:txBody>
              <a:bodyPr/>
              <a:lstStyle/>
              <a:p>
                <a:r>
                  <a:rPr lang="ko-KR" altLang="en-US" dirty="0" smtClean="0"/>
                  <a:t>목적 함수</a:t>
                </a:r>
                <a:r>
                  <a:rPr lang="en-US" altLang="ko-KR" baseline="30000" dirty="0" smtClean="0"/>
                  <a:t>objective function (</a:t>
                </a:r>
                <a:r>
                  <a:rPr lang="ko-KR" altLang="en-US" dirty="0" smtClean="0"/>
                  <a:t>또는</a:t>
                </a:r>
                <a:r>
                  <a:rPr lang="en-US" altLang="ko-KR" dirty="0" smtClean="0"/>
                  <a:t> </a:t>
                </a:r>
                <a:r>
                  <a:rPr lang="ko-KR" altLang="en-US" dirty="0" smtClean="0"/>
                  <a:t>비용 함수</a:t>
                </a:r>
                <a:r>
                  <a:rPr lang="en-US" altLang="ko-KR" baseline="30000" dirty="0" smtClean="0"/>
                  <a:t>cost function</a:t>
                </a:r>
                <a:r>
                  <a:rPr lang="en-US" altLang="ko-KR" dirty="0" smtClean="0"/>
                  <a:t>)</a:t>
                </a:r>
                <a:endParaRPr lang="en-US" altLang="ko-KR" baseline="30000" dirty="0" smtClean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 smtClean="0"/>
                  <a:t>식 </a:t>
                </a:r>
                <a:r>
                  <a:rPr lang="en-US" altLang="ko-KR" dirty="0" smtClean="0"/>
                  <a:t>(1.8)</a:t>
                </a:r>
                <a:r>
                  <a:rPr lang="ko-KR" altLang="en-US" dirty="0" smtClean="0"/>
                  <a:t>은 선형</a:t>
                </a:r>
                <a:r>
                  <a:rPr lang="en-US" altLang="ko-KR" dirty="0" smtClean="0"/>
                  <a:t> </a:t>
                </a:r>
                <a:r>
                  <a:rPr lang="ko-KR" altLang="en-US" dirty="0" smtClean="0"/>
                  <a:t>회귀를 위한 목적 함수</a:t>
                </a:r>
                <a:endParaRPr lang="en-US" altLang="ko-KR" dirty="0"/>
              </a:p>
              <a:p>
                <a:pPr lvl="2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</a:rPr>
                          <m:t>𝑓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l-GR" altLang="ko-KR" b="0" i="1" smtClean="0">
                            <a:latin typeface="Cambria Math"/>
                            <a:ea typeface="Cambria Math"/>
                          </a:rPr>
                          <m:t>Θ</m:t>
                        </m:r>
                      </m:sub>
                    </m:sSub>
                    <m:r>
                      <a:rPr lang="en-US" altLang="ko-KR" b="0" i="1" smtClean="0">
                        <a:latin typeface="Cambria Math"/>
                      </a:rPr>
                      <m:t>(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0" smtClean="0">
                            <a:latin typeface="Cambria Math"/>
                          </a:rPr>
                          <m:t>𝐱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dirty="0" smtClean="0"/>
                  <a:t>)</a:t>
                </a:r>
                <a:r>
                  <a:rPr lang="ko-KR" altLang="en-US" dirty="0" smtClean="0"/>
                  <a:t>는 예측함수의 출력</a:t>
                </a:r>
                <a:r>
                  <a:rPr lang="en-US" altLang="ko-KR" dirty="0" smtClean="0"/>
                  <a:t>, </a:t>
                </a:r>
                <a:r>
                  <a:rPr lang="en-US" altLang="ko-KR" i="1" dirty="0" err="1" smtClean="0">
                    <a:latin typeface="Times New Roman" pitchFamily="18" charset="0"/>
                    <a:cs typeface="Times New Roman" pitchFamily="18" charset="0"/>
                  </a:rPr>
                  <a:t>y</a:t>
                </a:r>
                <a:r>
                  <a:rPr lang="en-US" altLang="ko-KR" i="1" baseline="-25000" dirty="0" err="1" smtClean="0">
                    <a:latin typeface="Times New Roman" pitchFamily="18" charset="0"/>
                    <a:cs typeface="Times New Roman" pitchFamily="18" charset="0"/>
                  </a:rPr>
                  <a:t>i</a:t>
                </a:r>
                <a:r>
                  <a:rPr lang="ko-KR" altLang="en-US" dirty="0" smtClean="0"/>
                  <a:t>는 예측함수가 맞추어야 하는 </a:t>
                </a:r>
                <a:r>
                  <a:rPr lang="ko-KR" altLang="en-US" dirty="0" err="1" smtClean="0"/>
                  <a:t>목푯값이므로</a:t>
                </a:r>
                <a:r>
                  <a:rPr lang="ko-KR" altLang="en-US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</a:rPr>
                          <m:t>𝑓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l-GR" altLang="ko-KR" i="1">
                            <a:latin typeface="Cambria Math"/>
                            <a:ea typeface="Cambria Math"/>
                          </a:rPr>
                          <m:t>Θ</m:t>
                        </m:r>
                      </m:sub>
                    </m:sSub>
                    <m:r>
                      <a:rPr lang="en-US" altLang="ko-KR" i="1">
                        <a:latin typeface="Cambria Math"/>
                      </a:rPr>
                      <m:t>(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>
                            <a:latin typeface="Cambria Math"/>
                          </a:rPr>
                          <m:t>𝐱</m:t>
                        </m:r>
                      </m:e>
                      <m:sub>
                        <m:r>
                          <a:rPr lang="en-US" altLang="ko-KR" i="1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dirty="0"/>
                  <a:t>)</a:t>
                </a:r>
                <a:r>
                  <a:rPr lang="en-US" altLang="ko-KR" dirty="0" smtClean="0"/>
                  <a:t>-</a:t>
                </a:r>
                <a:r>
                  <a:rPr lang="en-US" altLang="ko-KR" i="1" dirty="0" err="1">
                    <a:latin typeface="Times New Roman" pitchFamily="18" charset="0"/>
                    <a:cs typeface="Times New Roman" pitchFamily="18" charset="0"/>
                  </a:rPr>
                  <a:t>y</a:t>
                </a:r>
                <a:r>
                  <a:rPr lang="en-US" altLang="ko-KR" i="1" baseline="-25000" dirty="0" err="1">
                    <a:latin typeface="Times New Roman" pitchFamily="18" charset="0"/>
                    <a:cs typeface="Times New Roman" pitchFamily="18" charset="0"/>
                  </a:rPr>
                  <a:t>i</a:t>
                </a:r>
                <a:r>
                  <a:rPr lang="ko-KR" altLang="en-US" dirty="0" smtClean="0"/>
                  <a:t>는 오차</a:t>
                </a:r>
                <a:endParaRPr lang="en-US" altLang="ko-KR" dirty="0" smtClean="0"/>
              </a:p>
              <a:p>
                <a:pPr lvl="2">
                  <a:lnSpc>
                    <a:spcPct val="150000"/>
                  </a:lnSpc>
                </a:pPr>
                <a:r>
                  <a:rPr lang="ko-KR" altLang="en-US" dirty="0" smtClean="0"/>
                  <a:t>식 </a:t>
                </a:r>
                <a:r>
                  <a:rPr lang="en-US" altLang="ko-KR" dirty="0" smtClean="0"/>
                  <a:t>(1.8)</a:t>
                </a:r>
                <a:r>
                  <a:rPr lang="ko-KR" altLang="en-US" dirty="0" smtClean="0"/>
                  <a:t>을 </a:t>
                </a:r>
                <a:r>
                  <a:rPr lang="ko-KR" altLang="en-US" dirty="0" smtClean="0">
                    <a:solidFill>
                      <a:srgbClr val="0000FF"/>
                    </a:solidFill>
                  </a:rPr>
                  <a:t>평균제곱오차</a:t>
                </a:r>
                <a:r>
                  <a:rPr lang="en-US" altLang="ko-KR" baseline="30000" dirty="0" smtClean="0">
                    <a:solidFill>
                      <a:srgbClr val="0000FF"/>
                    </a:solidFill>
                  </a:rPr>
                  <a:t>MSE(mean squared error)</a:t>
                </a:r>
                <a:r>
                  <a:rPr lang="ko-KR" altLang="en-US" dirty="0" smtClean="0"/>
                  <a:t>라 부름</a:t>
                </a: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endParaRPr lang="en-US" altLang="ko-KR" baseline="30000" dirty="0" smtClean="0"/>
              </a:p>
              <a:p>
                <a:pPr lvl="1">
                  <a:lnSpc>
                    <a:spcPct val="150000"/>
                  </a:lnSpc>
                </a:pPr>
                <a:endParaRPr lang="en-US" altLang="ko-KR" baseline="30000" dirty="0" smtClean="0"/>
              </a:p>
              <a:p>
                <a:pPr lvl="1">
                  <a:lnSpc>
                    <a:spcPct val="150000"/>
                  </a:lnSpc>
                </a:pPr>
                <a:endParaRPr lang="en-US" altLang="ko-KR" baseline="30000" dirty="0"/>
              </a:p>
              <a:p>
                <a:pPr lvl="1">
                  <a:lnSpc>
                    <a:spcPct val="150000"/>
                  </a:lnSpc>
                </a:pPr>
                <a:endParaRPr lang="en-US" altLang="ko-KR" baseline="30000" dirty="0" smtClean="0"/>
              </a:p>
              <a:p>
                <a:pPr lvl="1">
                  <a:lnSpc>
                    <a:spcPct val="150000"/>
                  </a:lnSpc>
                </a:pPr>
                <a:endParaRPr lang="en-US" altLang="ko-KR" baseline="30000" dirty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 smtClean="0"/>
                  <a:t>처음에는 최적 매개변수 값을 알 수 없으므로 난수로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altLang="ko-KR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ko-KR" i="1">
                            <a:latin typeface="Cambria Math"/>
                            <a:ea typeface="Cambria Math"/>
                          </a:rPr>
                          <m:t>Θ</m:t>
                        </m:r>
                      </m:e>
                      <m:sub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1</m:t>
                        </m:r>
                      </m:sub>
                    </m:sSub>
                    <m:r>
                      <a:rPr lang="en-US" altLang="ko-KR" i="1">
                        <a:solidFill>
                          <a:schemeClr val="tx1"/>
                        </a:solidFill>
                        <a:latin typeface="Cambria Math"/>
                        <a:ea typeface="Cambria Math"/>
                      </a:rPr>
                      <m:t>=</m:t>
                    </m:r>
                    <m:d>
                      <m:dPr>
                        <m:ctrlP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/>
                                <a:ea typeface="Cambria Math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i="1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i="1" smtClean="0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 </m:t>
                        </m:r>
                      </m:e>
                    </m:d>
                    <m:r>
                      <m:rPr>
                        <m:sty m:val="p"/>
                      </m:rPr>
                      <a:rPr lang="en-US" altLang="ko-KR" baseline="30000">
                        <a:solidFill>
                          <a:schemeClr val="tx1"/>
                        </a:solidFill>
                        <a:latin typeface="Cambria Math"/>
                        <a:ea typeface="Cambria Math"/>
                      </a:rPr>
                      <m:t>T</m:t>
                    </m:r>
                  </m:oMath>
                </a14:m>
                <a:r>
                  <a:rPr lang="en-US" altLang="ko-KR" baseline="30000" dirty="0" smtClean="0"/>
                  <a:t> </a:t>
                </a:r>
                <a:r>
                  <a:rPr lang="ko-KR" altLang="en-US" dirty="0" smtClean="0"/>
                  <a:t>설정</a:t>
                </a:r>
                <a:r>
                  <a:rPr lang="en-US" altLang="ko-KR" dirty="0"/>
                  <a:t> </a:t>
                </a:r>
                <a:r>
                  <a:rPr lang="en-US" altLang="ko-KR" dirty="0" smtClean="0">
                    <a:sym typeface="Wingdings" pitchFamily="2" charset="2"/>
                  </a:rPr>
                  <a:t>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altLang="ko-KR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ko-KR" i="1">
                            <a:latin typeface="Cambria Math"/>
                            <a:ea typeface="Cambria Math"/>
                          </a:rPr>
                          <m:t>Θ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  <a:ea typeface="Cambria Math"/>
                          </a:rPr>
                          <m:t>2</m:t>
                        </m:r>
                      </m:sub>
                    </m:sSub>
                    <m:r>
                      <a:rPr lang="en-US" altLang="ko-KR" i="1">
                        <a:latin typeface="Cambria Math"/>
                        <a:ea typeface="Cambria Math"/>
                      </a:rPr>
                      <m:t>=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/>
                                <a:ea typeface="Cambria Math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/>
                                <a:ea typeface="Cambria Math"/>
                              </a:rPr>
                              <m:t>2</m:t>
                            </m:r>
                          </m:sub>
                        </m:sSub>
                        <m:r>
                          <a:rPr lang="en-US" altLang="ko-KR" i="1">
                            <a:latin typeface="Cambria Math"/>
                            <a:ea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/>
                                <a:ea typeface="Cambria Math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/>
                                <a:ea typeface="Cambria Math"/>
                              </a:rPr>
                              <m:t>2</m:t>
                            </m:r>
                          </m:sub>
                        </m:sSub>
                        <m:r>
                          <a:rPr lang="en-US" altLang="ko-KR" i="1">
                            <a:latin typeface="Cambria Math"/>
                            <a:ea typeface="Cambria Math"/>
                          </a:rPr>
                          <m:t> </m:t>
                        </m:r>
                      </m:e>
                    </m:d>
                    <m:r>
                      <m:rPr>
                        <m:sty m:val="p"/>
                      </m:rPr>
                      <a:rPr lang="en-US" altLang="ko-KR" baseline="30000">
                        <a:latin typeface="Cambria Math"/>
                        <a:ea typeface="Cambria Math"/>
                      </a:rPr>
                      <m:t>T</m:t>
                    </m:r>
                  </m:oMath>
                </a14:m>
                <a:r>
                  <a:rPr lang="en-US" altLang="ko-KR" baseline="30000" dirty="0"/>
                  <a:t> </a:t>
                </a:r>
                <a:r>
                  <a:rPr lang="ko-KR" altLang="en-US" dirty="0" smtClean="0"/>
                  <a:t>로 개선 </a:t>
                </a:r>
                <a:r>
                  <a:rPr lang="en-US" altLang="ko-KR" dirty="0" smtClean="0">
                    <a:sym typeface="Wingdings" pitchFamily="2" charset="2"/>
                  </a:rPr>
                  <a:t>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altLang="ko-KR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ko-KR" i="1">
                            <a:latin typeface="Cambria Math"/>
                            <a:ea typeface="Cambria Math"/>
                          </a:rPr>
                          <m:t>Θ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  <a:ea typeface="Cambria Math"/>
                          </a:rPr>
                          <m:t>3</m:t>
                        </m:r>
                      </m:sub>
                    </m:sSub>
                    <m:r>
                      <a:rPr lang="en-US" altLang="ko-KR" i="1">
                        <a:latin typeface="Cambria Math"/>
                        <a:ea typeface="Cambria Math"/>
                      </a:rPr>
                      <m:t>=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/>
                                <a:ea typeface="Cambria Math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/>
                                <a:ea typeface="Cambria Math"/>
                              </a:rPr>
                              <m:t>3</m:t>
                            </m:r>
                          </m:sub>
                        </m:sSub>
                        <m:r>
                          <a:rPr lang="en-US" altLang="ko-KR" i="1">
                            <a:latin typeface="Cambria Math"/>
                            <a:ea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/>
                                <a:ea typeface="Cambria Math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/>
                                <a:ea typeface="Cambria Math"/>
                              </a:rPr>
                              <m:t>3</m:t>
                            </m:r>
                          </m:sub>
                        </m:sSub>
                        <m:r>
                          <a:rPr lang="en-US" altLang="ko-KR" i="1">
                            <a:latin typeface="Cambria Math"/>
                            <a:ea typeface="Cambria Math"/>
                          </a:rPr>
                          <m:t> </m:t>
                        </m:r>
                      </m:e>
                    </m:d>
                    <m:r>
                      <m:rPr>
                        <m:sty m:val="p"/>
                      </m:rPr>
                      <a:rPr lang="en-US" altLang="ko-KR" baseline="30000">
                        <a:latin typeface="Cambria Math"/>
                        <a:ea typeface="Cambria Math"/>
                      </a:rPr>
                      <m:t>T</m:t>
                    </m:r>
                  </m:oMath>
                </a14:m>
                <a:r>
                  <a:rPr lang="en-US" altLang="ko-KR" baseline="30000" dirty="0"/>
                  <a:t> </a:t>
                </a:r>
                <a:r>
                  <a:rPr lang="ko-KR" altLang="en-US" dirty="0"/>
                  <a:t>로 </a:t>
                </a:r>
                <a:r>
                  <a:rPr lang="ko-KR" altLang="en-US" dirty="0" smtClean="0"/>
                  <a:t>개선 </a:t>
                </a:r>
                <a:r>
                  <a:rPr lang="en-US" altLang="ko-KR" dirty="0" smtClean="0">
                    <a:sym typeface="Wingdings" pitchFamily="2" charset="2"/>
                  </a:rPr>
                  <a:t>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altLang="ko-KR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ko-KR" i="1">
                            <a:latin typeface="Cambria Math"/>
                            <a:ea typeface="Cambria Math"/>
                          </a:rPr>
                          <m:t>Θ</m:t>
                        </m:r>
                      </m:e>
                      <m:sub>
                        <m:r>
                          <a:rPr lang="en-US" altLang="ko-KR" i="1">
                            <a:latin typeface="Cambria Math"/>
                            <a:ea typeface="Cambria Math"/>
                          </a:rPr>
                          <m:t>3</m:t>
                        </m:r>
                      </m:sub>
                    </m:sSub>
                  </m:oMath>
                </a14:m>
                <a:r>
                  <a:rPr lang="ko-KR" altLang="en-US" dirty="0" smtClean="0">
                    <a:sym typeface="Wingdings" pitchFamily="2" charset="2"/>
                  </a:rPr>
                  <a:t>는 최적해 </a:t>
                </a:r>
                <a:r>
                  <a:rPr lang="en-US" altLang="ko-KR" dirty="0" smtClean="0">
                    <a:sym typeface="Wingdings" pitchFamily="2" charset="2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l-GR" altLang="ko-KR" i="1" smtClean="0">
                            <a:latin typeface="Cambria Math"/>
                            <a:ea typeface="Cambria Math"/>
                            <a:sym typeface="Wingdings" pitchFamily="2" charset="2"/>
                          </a:rPr>
                          <m:t>Θ</m:t>
                        </m:r>
                      </m:e>
                    </m:acc>
                  </m:oMath>
                </a14:m>
                <a:endParaRPr lang="en-US" altLang="ko-KR" baseline="30000" dirty="0" smtClean="0"/>
              </a:p>
              <a:p>
                <a:pPr lvl="2">
                  <a:lnSpc>
                    <a:spcPct val="150000"/>
                  </a:lnSpc>
                </a:pPr>
                <a:r>
                  <a:rPr lang="ko-KR" altLang="en-US" dirty="0" smtClean="0"/>
                  <a:t>이때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/>
                      </a:rPr>
                      <m:t>𝐽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altLang="ko-KR" b="0" i="1" smtClean="0">
                                <a:latin typeface="Cambria Math"/>
                                <a:ea typeface="Cambria Math"/>
                              </a:rPr>
                              <m:t>Θ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ko-KR" b="0" i="1" smtClean="0">
                        <a:latin typeface="Cambria Math"/>
                      </a:rPr>
                      <m:t>&gt;</m:t>
                    </m:r>
                    <m:r>
                      <a:rPr lang="en-US" altLang="ko-KR" i="1">
                        <a:latin typeface="Cambria Math"/>
                      </a:rPr>
                      <m:t>𝐽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altLang="ko-KR" i="1">
                                <a:latin typeface="Cambria Math"/>
                                <a:ea typeface="Cambria Math"/>
                              </a:rPr>
                              <m:t>Θ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/>
                                <a:ea typeface="Cambria Math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ko-KR" i="1">
                        <a:latin typeface="Cambria Math"/>
                      </a:rPr>
                      <m:t>&gt;</m:t>
                    </m:r>
                  </m:oMath>
                </a14:m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/>
                      </a:rPr>
                      <m:t>𝐽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altLang="ko-KR" i="1">
                                <a:latin typeface="Cambria Math"/>
                                <a:ea typeface="Cambria Math"/>
                              </a:rPr>
                              <m:t>Θ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/>
                                <a:ea typeface="Cambria Math"/>
                              </a:rPr>
                              <m:t>3</m:t>
                            </m:r>
                          </m:sub>
                        </m:sSub>
                      </m:e>
                    </m:d>
                  </m:oMath>
                </a14:m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>
                  <a:lnSpc>
                    <a:spcPct val="200000"/>
                  </a:lnSpc>
                </a:pPr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blipFill rotWithShape="1">
                <a:blip r:embed="rId2"/>
                <a:stretch>
                  <a:fillRect l="-555" r="-1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068960"/>
            <a:ext cx="7096125" cy="933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21374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1.4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간단한 기계 학습의 예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/>
            <p:txBody>
              <a:bodyPr/>
              <a:lstStyle/>
              <a:p>
                <a:r>
                  <a:rPr lang="en-US" altLang="ko-KR" dirty="0" smtClean="0"/>
                  <a:t>[</a:t>
                </a:r>
                <a:r>
                  <a:rPr lang="ko-KR" altLang="en-US" dirty="0" smtClean="0"/>
                  <a:t>예제 </a:t>
                </a:r>
                <a:r>
                  <a:rPr lang="en-US" altLang="ko-KR" dirty="0" smtClean="0"/>
                  <a:t>1-1]</a:t>
                </a:r>
                <a:endParaRPr lang="en-US" altLang="ko-KR" baseline="30000" dirty="0" smtClean="0"/>
              </a:p>
              <a:p>
                <a:pPr lvl="1"/>
                <a:r>
                  <a:rPr lang="ko-KR" altLang="en-US" dirty="0" smtClean="0"/>
                  <a:t>훈련집합 </a:t>
                </a:r>
                <a:endParaRPr lang="en-US" altLang="ko-KR" dirty="0" smtClean="0"/>
              </a:p>
              <a:p>
                <a:pPr marL="447675" lvl="2" indent="0">
                  <a:buNone/>
                </a:pP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/>
                      </a:rPr>
                      <m:t>𝕏</m:t>
                    </m:r>
                    <m:r>
                      <a:rPr lang="en-US" altLang="ko-KR" b="0" i="1" smtClean="0">
                        <a:latin typeface="Cambria Math"/>
                      </a:rPr>
                      <m:t>={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altLang="ko-KR" b="0" i="1" smtClean="0">
                        <a:latin typeface="Cambria Math"/>
                      </a:rPr>
                      <m:t>=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/>
                          </a:rPr>
                          <m:t>2.0</m:t>
                        </m:r>
                      </m:e>
                    </m:d>
                    <m:r>
                      <a:rPr lang="en-US" altLang="ko-KR" b="0" i="1" smtClean="0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altLang="ko-KR" i="1">
                        <a:latin typeface="Cambria Math"/>
                      </a:rPr>
                      <m:t>=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/>
                          </a:rPr>
                          <m:t>4</m:t>
                        </m:r>
                        <m:r>
                          <a:rPr lang="en-US" altLang="ko-KR" i="1">
                            <a:latin typeface="Cambria Math"/>
                          </a:rPr>
                          <m:t>.0</m:t>
                        </m:r>
                      </m:e>
                    </m:d>
                    <m:r>
                      <a:rPr lang="en-US" altLang="ko-KR" i="1">
                        <a:latin typeface="Cambria Math"/>
                      </a:rPr>
                      <m:t>,</m:t>
                    </m:r>
                  </m:oMath>
                </a14:m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3</m:t>
                        </m:r>
                      </m:sub>
                    </m:sSub>
                    <m:r>
                      <a:rPr lang="en-US" altLang="ko-KR" i="1">
                        <a:latin typeface="Cambria Math"/>
                      </a:rPr>
                      <m:t>=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/>
                          </a:rPr>
                          <m:t>6</m:t>
                        </m:r>
                        <m:r>
                          <a:rPr lang="en-US" altLang="ko-KR" i="1">
                            <a:latin typeface="Cambria Math"/>
                          </a:rPr>
                          <m:t>.0</m:t>
                        </m:r>
                      </m:e>
                    </m:d>
                    <m:r>
                      <a:rPr lang="en-US" altLang="ko-KR" i="1">
                        <a:latin typeface="Cambria Math"/>
                      </a:rPr>
                      <m:t>,</m:t>
                    </m:r>
                  </m:oMath>
                </a14:m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4</m:t>
                        </m:r>
                      </m:sub>
                    </m:sSub>
                    <m:r>
                      <a:rPr lang="en-US" altLang="ko-KR" i="1">
                        <a:latin typeface="Cambria Math"/>
                      </a:rPr>
                      <m:t>=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/>
                          </a:rPr>
                          <m:t>8</m:t>
                        </m:r>
                        <m:r>
                          <a:rPr lang="en-US" altLang="ko-KR" i="1">
                            <a:latin typeface="Cambria Math"/>
                          </a:rPr>
                          <m:t>.0</m:t>
                        </m:r>
                      </m:e>
                    </m:d>
                    <m:r>
                      <a:rPr lang="en-US" altLang="ko-KR" b="0" i="1" smtClean="0">
                        <a:latin typeface="Cambria Math"/>
                      </a:rPr>
                      <m:t>}</m:t>
                    </m:r>
                    <m:r>
                      <a:rPr lang="en-US" altLang="ko-KR" i="1">
                        <a:latin typeface="Cambria Math"/>
                      </a:rPr>
                      <m:t>,</m:t>
                    </m:r>
                    <m:r>
                      <a:rPr lang="en-US" altLang="ko-KR" b="0" i="1" smtClean="0">
                        <a:latin typeface="Cambria Math"/>
                      </a:rPr>
                      <m:t> </m:t>
                    </m:r>
                  </m:oMath>
                </a14:m>
                <a:endParaRPr lang="en-US" altLang="ko-KR" b="0" i="1" dirty="0" smtClean="0">
                  <a:latin typeface="Cambria Math"/>
                </a:endParaRPr>
              </a:p>
              <a:p>
                <a:pPr marL="447675" lvl="2" indent="0">
                  <a:buNone/>
                </a:pPr>
                <a14:m>
                  <m:oMath xmlns:m="http://schemas.openxmlformats.org/officeDocument/2006/math">
                    <m:r>
                      <a:rPr lang="ko-KR" altLang="en-US" b="0" i="1" smtClean="0">
                        <a:latin typeface="Cambria Math"/>
                      </a:rPr>
                      <m:t>𝕐</m:t>
                    </m:r>
                    <m:r>
                      <a:rPr lang="en-US" altLang="ko-KR" b="0" i="1" smtClean="0">
                        <a:latin typeface="Cambria Math"/>
                      </a:rPr>
                      <m:t>={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altLang="ko-KR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altLang="ko-KR" i="1">
                        <a:latin typeface="Cambria Math"/>
                      </a:rPr>
                      <m:t>=</m:t>
                    </m:r>
                    <m:r>
                      <a:rPr lang="en-US" altLang="ko-KR" b="0" i="1" smtClean="0">
                        <a:latin typeface="Cambria Math"/>
                      </a:rPr>
                      <m:t>3.0</m:t>
                    </m:r>
                  </m:oMath>
                </a14:m>
                <a:r>
                  <a:rPr lang="en-US" altLang="ko-KR" dirty="0" smtClean="0"/>
                  <a:t>,</a:t>
                </a:r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altLang="ko-KR" i="1">
                        <a:latin typeface="Cambria Math"/>
                      </a:rPr>
                      <m:t>=</m:t>
                    </m:r>
                    <m:r>
                      <a:rPr lang="en-US" altLang="ko-KR" b="0" i="1" smtClean="0">
                        <a:latin typeface="Cambria Math"/>
                      </a:rPr>
                      <m:t>4</m:t>
                    </m:r>
                    <m:r>
                      <a:rPr lang="en-US" altLang="ko-KR" i="1">
                        <a:latin typeface="Cambria Math"/>
                      </a:rPr>
                      <m:t>.0</m:t>
                    </m:r>
                  </m:oMath>
                </a14:m>
                <a:r>
                  <a:rPr lang="en-US" altLang="ko-KR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3</m:t>
                        </m:r>
                      </m:sub>
                    </m:sSub>
                    <m:r>
                      <a:rPr lang="en-US" altLang="ko-KR" i="1">
                        <a:latin typeface="Cambria Math"/>
                      </a:rPr>
                      <m:t>=</m:t>
                    </m:r>
                    <m:r>
                      <a:rPr lang="en-US" altLang="ko-KR" b="0" i="1" smtClean="0">
                        <a:latin typeface="Cambria Math"/>
                      </a:rPr>
                      <m:t>5</m:t>
                    </m:r>
                    <m:r>
                      <a:rPr lang="en-US" altLang="ko-KR" i="1">
                        <a:latin typeface="Cambria Math"/>
                      </a:rPr>
                      <m:t>.0</m:t>
                    </m:r>
                  </m:oMath>
                </a14:m>
                <a:r>
                  <a:rPr lang="en-US" altLang="ko-KR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4</m:t>
                        </m:r>
                      </m:sub>
                    </m:sSub>
                    <m:r>
                      <a:rPr lang="en-US" altLang="ko-KR" i="1">
                        <a:latin typeface="Cambria Math"/>
                      </a:rPr>
                      <m:t>=</m:t>
                    </m:r>
                    <m:r>
                      <a:rPr lang="en-US" altLang="ko-KR" b="0" i="1" smtClean="0">
                        <a:latin typeface="Cambria Math"/>
                      </a:rPr>
                      <m:t>6</m:t>
                    </m:r>
                    <m:r>
                      <a:rPr lang="en-US" altLang="ko-KR" i="1">
                        <a:latin typeface="Cambria Math"/>
                      </a:rPr>
                      <m:t>.0</m:t>
                    </m:r>
                    <m:r>
                      <a:rPr lang="en-US" altLang="ko-KR" b="0" i="1" smtClean="0">
                        <a:latin typeface="Cambria Math"/>
                      </a:rPr>
                      <m:t>}</m:t>
                    </m:r>
                  </m:oMath>
                </a14:m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 smtClean="0"/>
                  <a:t>초기</a:t>
                </a:r>
                <a:r>
                  <a:rPr lang="en-US" altLang="ko-KR" dirty="0" smtClean="0"/>
                  <a:t> </a:t>
                </a:r>
                <a:r>
                  <a:rPr lang="ko-KR" altLang="en-US" dirty="0" smtClean="0"/>
                  <a:t>직선의 매개변수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altLang="ko-KR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ko-KR" i="1">
                            <a:latin typeface="Cambria Math"/>
                            <a:ea typeface="Cambria Math"/>
                          </a:rPr>
                          <m:t>Θ</m:t>
                        </m:r>
                      </m:e>
                      <m:sub>
                        <m:r>
                          <a:rPr lang="en-US" altLang="ko-KR" i="1">
                            <a:latin typeface="Cambria Math"/>
                            <a:ea typeface="Cambria Math"/>
                          </a:rPr>
                          <m:t>1</m:t>
                        </m:r>
                      </m:sub>
                    </m:sSub>
                    <m:r>
                      <a:rPr lang="en-US" altLang="ko-KR" i="1">
                        <a:latin typeface="Cambria Math"/>
                        <a:ea typeface="Cambria Math"/>
                      </a:rPr>
                      <m:t>=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/>
                            <a:ea typeface="Cambria Math"/>
                          </a:rPr>
                          <m:t>0.1,4.0</m:t>
                        </m:r>
                      </m:e>
                    </m:d>
                    <m:r>
                      <m:rPr>
                        <m:sty m:val="p"/>
                      </m:rPr>
                      <a:rPr lang="en-US" altLang="ko-KR" baseline="30000">
                        <a:latin typeface="Cambria Math"/>
                        <a:ea typeface="Cambria Math"/>
                      </a:rPr>
                      <m:t>T</m:t>
                    </m:r>
                  </m:oMath>
                </a14:m>
                <a:r>
                  <a:rPr lang="ko-KR" altLang="en-US" dirty="0" smtClean="0"/>
                  <a:t>라 가정</a:t>
                </a:r>
                <a:r>
                  <a:rPr lang="en-US" altLang="ko-KR" baseline="30000" dirty="0" smtClean="0"/>
                  <a:t> </a:t>
                </a:r>
                <a:endParaRPr lang="en-US" altLang="ko-KR" dirty="0"/>
              </a:p>
              <a:p>
                <a:pPr marL="447675" lvl="2" indent="0">
                  <a:lnSpc>
                    <a:spcPct val="150000"/>
                  </a:lnSpc>
                  <a:buNone/>
                </a:pP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:endParaRPr lang="en-US" altLang="ko-KR" b="0" i="1" dirty="0">
                  <a:latin typeface="Cambria Math"/>
                </a:endParaRPr>
              </a:p>
              <a:p>
                <a:pPr lvl="1">
                  <a:lnSpc>
                    <a:spcPct val="150000"/>
                  </a:lnSpc>
                </a:pPr>
                <a:endParaRPr lang="en-US" altLang="ko-KR" baseline="30000" dirty="0" smtClean="0"/>
              </a:p>
              <a:p>
                <a:pPr lvl="1">
                  <a:lnSpc>
                    <a:spcPct val="150000"/>
                  </a:lnSpc>
                </a:pPr>
                <a:endParaRPr lang="en-US" altLang="ko-KR" baseline="30000" dirty="0" smtClean="0"/>
              </a:p>
              <a:p>
                <a:pPr lvl="1">
                  <a:lnSpc>
                    <a:spcPct val="150000"/>
                  </a:lnSpc>
                </a:pPr>
                <a:endParaRPr lang="en-US" altLang="ko-KR" baseline="30000" dirty="0"/>
              </a:p>
              <a:p>
                <a:pPr lvl="1">
                  <a:lnSpc>
                    <a:spcPct val="150000"/>
                  </a:lnSpc>
                </a:pPr>
                <a:endParaRPr lang="en-US" altLang="ko-KR" baseline="30000" dirty="0" smtClean="0"/>
              </a:p>
              <a:p>
                <a:pPr lvl="1">
                  <a:lnSpc>
                    <a:spcPct val="150000"/>
                  </a:lnSpc>
                </a:pPr>
                <a:endParaRPr lang="en-US" altLang="ko-KR" baseline="30000" dirty="0"/>
              </a:p>
              <a:p>
                <a:pPr lvl="1">
                  <a:lnSpc>
                    <a:spcPct val="150000"/>
                  </a:lnSpc>
                </a:pPr>
                <a:endParaRPr lang="en-US" altLang="ko-KR" baseline="30000" dirty="0" smtClean="0"/>
              </a:p>
              <a:p>
                <a:pPr marL="266700" lvl="1" indent="0">
                  <a:lnSpc>
                    <a:spcPct val="150000"/>
                  </a:lnSpc>
                  <a:buNone/>
                </a:pPr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>
                  <a:lnSpc>
                    <a:spcPct val="200000"/>
                  </a:lnSpc>
                </a:pPr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blipFill rotWithShape="1">
                <a:blip r:embed="rId2"/>
                <a:stretch>
                  <a:fillRect l="-5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996952"/>
            <a:ext cx="4896544" cy="13119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6516216" y="3424348"/>
                <a:ext cx="1152128" cy="457200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ctr">
                <a:normAutofit fontScale="47500" lnSpcReduction="2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latin typeface="Cambria Math"/>
                        </a:rPr>
                        <m:t>𝐽</m:t>
                      </m:r>
                      <m:d>
                        <m:dPr>
                          <m:ctrlPr>
                            <a:rPr lang="en-US" altLang="ko-KR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altLang="ko-KR" sz="3600" b="0" i="1" smtClean="0">
                                  <a:latin typeface="Cambria Math"/>
                                  <a:ea typeface="Cambria Math"/>
                                </a:rPr>
                                <m:t>Θ</m:t>
                              </m:r>
                            </m:e>
                            <m:sub>
                              <m:r>
                                <a:rPr lang="en-US" altLang="ko-KR" sz="3600" b="0" i="1" smtClean="0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altLang="ko-KR" sz="3600" b="0" i="1" smtClean="0">
                          <a:latin typeface="Cambria Math"/>
                        </a:rPr>
                        <m:t>=0.8</m:t>
                      </m:r>
                    </m:oMath>
                  </m:oMathPara>
                </a14:m>
                <a:endParaRPr lang="ko-KR" altLang="en-US" sz="3600" dirty="0" smtClean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6216" y="3424348"/>
                <a:ext cx="1152128" cy="457200"/>
              </a:xfrm>
              <a:prstGeom prst="rect">
                <a:avLst/>
              </a:prstGeom>
              <a:blipFill rotWithShape="1">
                <a:blip r:embed="rId4"/>
                <a:stretch>
                  <a:fillRect l="-529" r="-634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직선 화살표 연결선 5"/>
          <p:cNvCxnSpPr/>
          <p:nvPr/>
        </p:nvCxnSpPr>
        <p:spPr>
          <a:xfrm flipV="1">
            <a:off x="5724128" y="3652949"/>
            <a:ext cx="648072" cy="1"/>
          </a:xfrm>
          <a:prstGeom prst="straightConnector1">
            <a:avLst/>
          </a:prstGeom>
          <a:ln w="2540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9172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1.4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간단한 기계 학습의 예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/>
            <p:txBody>
              <a:bodyPr/>
              <a:lstStyle/>
              <a:p>
                <a:r>
                  <a:rPr lang="en-US" altLang="ko-KR" dirty="0" smtClean="0"/>
                  <a:t>[</a:t>
                </a:r>
                <a:r>
                  <a:rPr lang="ko-KR" altLang="en-US" dirty="0" smtClean="0"/>
                  <a:t>예제 </a:t>
                </a:r>
                <a:r>
                  <a:rPr lang="en-US" altLang="ko-KR" dirty="0" smtClean="0"/>
                  <a:t>1-1] </a:t>
                </a:r>
                <a:r>
                  <a:rPr lang="ko-KR" altLang="en-US" dirty="0" smtClean="0"/>
                  <a:t>훈련집합 </a:t>
                </a:r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l-GR" altLang="ko-KR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ko-KR" i="1">
                            <a:latin typeface="Cambria Math"/>
                            <a:ea typeface="Cambria Math"/>
                          </a:rPr>
                          <m:t>Θ</m:t>
                        </m:r>
                      </m:e>
                      <m:sub>
                        <m:r>
                          <a:rPr lang="en-US" altLang="ko-KR" i="1">
                            <a:latin typeface="Cambria Math"/>
                            <a:ea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ko-KR" altLang="en-US" dirty="0" err="1" smtClean="0"/>
                  <a:t>을</a:t>
                </a:r>
                <a:r>
                  <a:rPr lang="ko-KR" altLang="en-US" dirty="0" smtClean="0"/>
                  <a:t> 개선하여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altLang="ko-KR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ko-KR" i="1">
                            <a:latin typeface="Cambria Math"/>
                            <a:ea typeface="Cambria Math"/>
                          </a:rPr>
                          <m:t>Θ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  <a:ea typeface="Cambria Math"/>
                          </a:rPr>
                          <m:t>2</m:t>
                        </m:r>
                      </m:sub>
                    </m:sSub>
                    <m:r>
                      <a:rPr lang="en-US" altLang="ko-KR" i="1">
                        <a:latin typeface="Cambria Math"/>
                        <a:ea typeface="Cambria Math"/>
                      </a:rPr>
                      <m:t>=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/>
                            <a:ea typeface="Cambria Math"/>
                          </a:rPr>
                          <m:t>0.8,0.0</m:t>
                        </m:r>
                      </m:e>
                    </m:d>
                    <m:r>
                      <m:rPr>
                        <m:sty m:val="p"/>
                      </m:rPr>
                      <a:rPr lang="en-US" altLang="ko-KR" baseline="30000">
                        <a:latin typeface="Cambria Math"/>
                        <a:ea typeface="Cambria Math"/>
                      </a:rPr>
                      <m:t>T</m:t>
                    </m:r>
                  </m:oMath>
                </a14:m>
                <a:r>
                  <a:rPr lang="ko-KR" altLang="en-US" dirty="0" smtClean="0"/>
                  <a:t>가 되었다고 가정</a:t>
                </a:r>
                <a:r>
                  <a:rPr lang="en-US" altLang="ko-KR" baseline="30000" dirty="0" smtClean="0"/>
                  <a:t> </a:t>
                </a:r>
              </a:p>
              <a:p>
                <a:pPr lvl="1">
                  <a:lnSpc>
                    <a:spcPct val="150000"/>
                  </a:lnSpc>
                </a:pPr>
                <a:endParaRPr lang="en-US" altLang="ko-KR" baseline="30000" dirty="0"/>
              </a:p>
              <a:p>
                <a:pPr lvl="1">
                  <a:lnSpc>
                    <a:spcPct val="150000"/>
                  </a:lnSpc>
                </a:pPr>
                <a:endParaRPr lang="en-US" altLang="ko-KR" baseline="30000" dirty="0" smtClean="0"/>
              </a:p>
              <a:p>
                <a:pPr lvl="1">
                  <a:lnSpc>
                    <a:spcPct val="150000"/>
                  </a:lnSpc>
                </a:pPr>
                <a:endParaRPr lang="en-US" altLang="ko-KR" baseline="30000" dirty="0"/>
              </a:p>
              <a:p>
                <a:pPr lvl="1">
                  <a:lnSpc>
                    <a:spcPct val="150000"/>
                  </a:lnSpc>
                </a:pPr>
                <a:endParaRPr lang="en-US" altLang="ko-KR" baseline="30000" dirty="0" smtClean="0"/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l-GR" altLang="ko-KR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ko-KR" i="1">
                            <a:latin typeface="Cambria Math"/>
                            <a:ea typeface="Cambria Math"/>
                          </a:rPr>
                          <m:t>Θ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  <a:ea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ko-KR" altLang="en-US" dirty="0" smtClean="0"/>
                  <a:t>를 </a:t>
                </a:r>
                <a:r>
                  <a:rPr lang="ko-KR" altLang="en-US" dirty="0"/>
                  <a:t>개선하여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altLang="ko-KR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ko-KR" i="1">
                            <a:latin typeface="Cambria Math"/>
                            <a:ea typeface="Cambria Math"/>
                          </a:rPr>
                          <m:t>Θ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  <a:ea typeface="Cambria Math"/>
                          </a:rPr>
                          <m:t>3</m:t>
                        </m:r>
                      </m:sub>
                    </m:sSub>
                    <m:r>
                      <a:rPr lang="en-US" altLang="ko-KR" i="1">
                        <a:latin typeface="Cambria Math"/>
                        <a:ea typeface="Cambria Math"/>
                      </a:rPr>
                      <m:t>=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/>
                            <a:ea typeface="Cambria Math"/>
                          </a:rPr>
                          <m:t>0.</m:t>
                        </m:r>
                        <m:r>
                          <a:rPr lang="en-US" altLang="ko-KR" b="0" i="1" smtClean="0">
                            <a:latin typeface="Cambria Math"/>
                            <a:ea typeface="Cambria Math"/>
                          </a:rPr>
                          <m:t>5</m:t>
                        </m:r>
                        <m:r>
                          <a:rPr lang="en-US" altLang="ko-KR" i="1">
                            <a:latin typeface="Cambria Math"/>
                            <a:ea typeface="Cambria Math"/>
                          </a:rPr>
                          <m:t>,</m:t>
                        </m:r>
                        <m:r>
                          <a:rPr lang="en-US" altLang="ko-KR" b="0" i="1" smtClean="0">
                            <a:latin typeface="Cambria Math"/>
                            <a:ea typeface="Cambria Math"/>
                          </a:rPr>
                          <m:t>2</m:t>
                        </m:r>
                        <m:r>
                          <a:rPr lang="en-US" altLang="ko-KR" i="1">
                            <a:latin typeface="Cambria Math"/>
                            <a:ea typeface="Cambria Math"/>
                          </a:rPr>
                          <m:t>.0</m:t>
                        </m:r>
                      </m:e>
                    </m:d>
                    <m:r>
                      <m:rPr>
                        <m:sty m:val="p"/>
                      </m:rPr>
                      <a:rPr lang="en-US" altLang="ko-KR" baseline="30000">
                        <a:latin typeface="Cambria Math"/>
                        <a:ea typeface="Cambria Math"/>
                      </a:rPr>
                      <m:t>T</m:t>
                    </m:r>
                  </m:oMath>
                </a14:m>
                <a:r>
                  <a:rPr lang="ko-KR" altLang="en-US" dirty="0" smtClean="0"/>
                  <a:t>가 </a:t>
                </a:r>
                <a:r>
                  <a:rPr lang="ko-KR" altLang="en-US" dirty="0"/>
                  <a:t>되었다고 </a:t>
                </a:r>
                <a:r>
                  <a:rPr lang="ko-KR" altLang="en-US" dirty="0" smtClean="0"/>
                  <a:t>가정</a:t>
                </a:r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 smtClean="0"/>
                  <a:t>이때</a:t>
                </a:r>
                <a:r>
                  <a:rPr lang="en-US" altLang="ko-KR" dirty="0" smtClean="0"/>
                  <a:t>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/>
                        <a:ea typeface="Cambria Math"/>
                      </a:rPr>
                      <m:t>𝐽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l-GR" altLang="ko-KR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altLang="ko-KR" i="1">
                                <a:latin typeface="Cambria Math"/>
                                <a:ea typeface="Cambria Math"/>
                              </a:rPr>
                              <m:t>Θ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/>
                                <a:ea typeface="Cambria Math"/>
                              </a:rPr>
                              <m:t>3</m:t>
                            </m:r>
                          </m:sub>
                        </m:sSub>
                      </m:e>
                    </m:d>
                    <m:r>
                      <a:rPr lang="en-US" altLang="ko-KR" b="0" i="1" smtClean="0">
                        <a:latin typeface="Cambria Math"/>
                        <a:ea typeface="Cambria Math"/>
                      </a:rPr>
                      <m:t>=0.0</m:t>
                    </m:r>
                  </m:oMath>
                </a14:m>
                <a:r>
                  <a:rPr lang="ko-KR" altLang="en-US" dirty="0" smtClean="0"/>
                  <a:t>이</a:t>
                </a:r>
                <a:r>
                  <a:rPr lang="en-US" altLang="ko-KR" dirty="0" smtClean="0"/>
                  <a:t> </a:t>
                </a:r>
                <a:r>
                  <a:rPr lang="ko-KR" altLang="en-US" dirty="0" smtClean="0"/>
                  <a:t>되어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altLang="ko-KR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ko-KR" i="1">
                            <a:latin typeface="Cambria Math"/>
                            <a:ea typeface="Cambria Math"/>
                          </a:rPr>
                          <m:t>Θ</m:t>
                        </m:r>
                      </m:e>
                      <m:sub>
                        <m:r>
                          <a:rPr lang="en-US" altLang="ko-KR" i="1">
                            <a:latin typeface="Cambria Math"/>
                            <a:ea typeface="Cambria Math"/>
                          </a:rPr>
                          <m:t>3</m:t>
                        </m:r>
                      </m:sub>
                    </m:sSub>
                  </m:oMath>
                </a14:m>
                <a:r>
                  <a:rPr lang="ko-KR" altLang="en-US" dirty="0" smtClean="0">
                    <a:sym typeface="Wingdings" pitchFamily="2" charset="2"/>
                  </a:rPr>
                  <a:t>은 </a:t>
                </a:r>
                <a:r>
                  <a:rPr lang="ko-KR" altLang="en-US" dirty="0" smtClean="0">
                    <a:solidFill>
                      <a:srgbClr val="0000FF"/>
                    </a:solidFill>
                    <a:sym typeface="Wingdings" pitchFamily="2" charset="2"/>
                  </a:rPr>
                  <a:t>최적값</a:t>
                </a:r>
                <a:r>
                  <a:rPr lang="ko-KR" altLang="en-US" dirty="0">
                    <a:solidFill>
                      <a:srgbClr val="0000FF"/>
                    </a:solidFill>
                    <a:sym typeface="Wingdings" pitchFamily="2" charset="2"/>
                  </a:rPr>
                  <a:t> </a:t>
                </a:r>
                <a:r>
                  <a:rPr lang="en-US" altLang="ko-KR" dirty="0">
                    <a:solidFill>
                      <a:srgbClr val="0000FF"/>
                    </a:solidFill>
                    <a:sym typeface="Wingdings" pitchFamily="2" charset="2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l-GR" altLang="ko-KR" i="1">
                            <a:solidFill>
                              <a:srgbClr val="0000FF"/>
                            </a:solidFill>
                            <a:latin typeface="Cambria Math"/>
                            <a:ea typeface="Cambria Math"/>
                            <a:sym typeface="Wingdings" pitchFamily="2" charset="2"/>
                          </a:rPr>
                          <m:t>Θ</m:t>
                        </m:r>
                      </m:e>
                    </m:acc>
                  </m:oMath>
                </a14:m>
                <a:r>
                  <a:rPr lang="ko-KR" altLang="en-US" dirty="0" smtClean="0">
                    <a:solidFill>
                      <a:srgbClr val="0000FF"/>
                    </a:solidFill>
                  </a:rPr>
                  <a:t> </a:t>
                </a:r>
                <a:r>
                  <a:rPr lang="ko-KR" altLang="en-US" dirty="0" smtClean="0"/>
                  <a:t>이 됨</a:t>
                </a:r>
                <a:endParaRPr lang="en-US" altLang="ko-KR" dirty="0"/>
              </a:p>
              <a:p>
                <a:pPr marL="447675" lvl="2" indent="0">
                  <a:lnSpc>
                    <a:spcPct val="150000"/>
                  </a:lnSpc>
                  <a:buNone/>
                </a:pP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:endParaRPr lang="en-US" altLang="ko-KR" b="0" i="1" dirty="0">
                  <a:latin typeface="Cambria Math"/>
                </a:endParaRPr>
              </a:p>
              <a:p>
                <a:pPr lvl="1">
                  <a:lnSpc>
                    <a:spcPct val="150000"/>
                  </a:lnSpc>
                </a:pPr>
                <a:endParaRPr lang="en-US" altLang="ko-KR" baseline="30000" dirty="0" smtClean="0"/>
              </a:p>
              <a:p>
                <a:pPr lvl="1">
                  <a:lnSpc>
                    <a:spcPct val="150000"/>
                  </a:lnSpc>
                </a:pPr>
                <a:endParaRPr lang="en-US" altLang="ko-KR" baseline="30000" dirty="0" smtClean="0"/>
              </a:p>
              <a:p>
                <a:pPr lvl="1">
                  <a:lnSpc>
                    <a:spcPct val="150000"/>
                  </a:lnSpc>
                </a:pPr>
                <a:endParaRPr lang="en-US" altLang="ko-KR" baseline="30000" dirty="0"/>
              </a:p>
              <a:p>
                <a:pPr lvl="1">
                  <a:lnSpc>
                    <a:spcPct val="150000"/>
                  </a:lnSpc>
                </a:pPr>
                <a:endParaRPr lang="en-US" altLang="ko-KR" baseline="30000" dirty="0" smtClean="0"/>
              </a:p>
              <a:p>
                <a:pPr lvl="1">
                  <a:lnSpc>
                    <a:spcPct val="150000"/>
                  </a:lnSpc>
                </a:pPr>
                <a:endParaRPr lang="en-US" altLang="ko-KR" baseline="30000" dirty="0"/>
              </a:p>
              <a:p>
                <a:pPr lvl="1">
                  <a:lnSpc>
                    <a:spcPct val="150000"/>
                  </a:lnSpc>
                </a:pPr>
                <a:endParaRPr lang="en-US" altLang="ko-KR" baseline="30000" dirty="0" smtClean="0"/>
              </a:p>
              <a:p>
                <a:pPr marL="266700" lvl="1" indent="0">
                  <a:lnSpc>
                    <a:spcPct val="150000"/>
                  </a:lnSpc>
                  <a:buNone/>
                </a:pPr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>
                  <a:lnSpc>
                    <a:spcPct val="200000"/>
                  </a:lnSpc>
                </a:pPr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blipFill rotWithShape="1">
                <a:blip r:embed="rId2"/>
                <a:stretch>
                  <a:fillRect l="-5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6084168" y="2264296"/>
                <a:ext cx="1152128" cy="457200"/>
              </a:xfrm>
              <a:prstGeom prst="rect">
                <a:avLst/>
              </a:prstGeom>
            </p:spPr>
            <p:txBody>
              <a:bodyPr vert="horz" wrap="none" lIns="91440" tIns="45720" rIns="91440" bIns="45720" rtlCol="0" anchor="ctr">
                <a:normAutofit fontScale="47500" lnSpcReduction="2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latin typeface="Cambria Math"/>
                        </a:rPr>
                        <m:t>𝐽</m:t>
                      </m:r>
                      <m:d>
                        <m:dPr>
                          <m:ctrlPr>
                            <a:rPr lang="en-US" altLang="ko-KR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altLang="ko-KR" sz="3600" b="0" i="1" smtClean="0">
                                  <a:latin typeface="Cambria Math"/>
                                  <a:ea typeface="Cambria Math"/>
                                </a:rPr>
                                <m:t>Θ</m:t>
                              </m:r>
                            </m:e>
                            <m:sub>
                              <m:r>
                                <a:rPr lang="en-US" altLang="ko-KR" sz="3600" b="0" i="1" smtClean="0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altLang="ko-KR" sz="3600" b="0" i="1" smtClean="0">
                          <a:latin typeface="Cambria Math"/>
                        </a:rPr>
                        <m:t>=0.7</m:t>
                      </m:r>
                    </m:oMath>
                  </m:oMathPara>
                </a14:m>
                <a:endParaRPr lang="ko-KR" altLang="en-US" sz="3600" dirty="0" smtClean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4168" y="2264296"/>
                <a:ext cx="1152128" cy="457200"/>
              </a:xfrm>
              <a:prstGeom prst="rect">
                <a:avLst/>
              </a:prstGeom>
              <a:blipFill rotWithShape="1">
                <a:blip r:embed="rId3"/>
                <a:stretch>
                  <a:fillRect r="-740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직선 화살표 연결선 5"/>
          <p:cNvCxnSpPr/>
          <p:nvPr/>
        </p:nvCxnSpPr>
        <p:spPr>
          <a:xfrm flipV="1">
            <a:off x="5364088" y="2496870"/>
            <a:ext cx="648072" cy="1"/>
          </a:xfrm>
          <a:prstGeom prst="straightConnector1">
            <a:avLst/>
          </a:prstGeom>
          <a:ln w="2540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4293095"/>
            <a:ext cx="6301730" cy="22759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658" y="1916832"/>
            <a:ext cx="4403532" cy="11521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65196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1.4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간단한 기계 학습의 예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기계 학습이 할 일을 공식화하면</a:t>
            </a:r>
            <a:r>
              <a:rPr lang="en-US" altLang="ko-KR" dirty="0" smtClean="0"/>
              <a:t>,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pPr lvl="1"/>
            <a:r>
              <a:rPr lang="ko-KR" altLang="en-US" dirty="0" smtClean="0"/>
              <a:t>기계 학습은 작은 개선을 반복하여 </a:t>
            </a:r>
            <a:r>
              <a:rPr lang="ko-KR" altLang="en-US" dirty="0" err="1" smtClean="0"/>
              <a:t>최적해를</a:t>
            </a:r>
            <a:r>
              <a:rPr lang="ko-KR" altLang="en-US" dirty="0" smtClean="0"/>
              <a:t> 찾아가는 </a:t>
            </a:r>
            <a:r>
              <a:rPr lang="ko-KR" altLang="en-US" dirty="0" smtClean="0">
                <a:solidFill>
                  <a:srgbClr val="0000FF"/>
                </a:solidFill>
              </a:rPr>
              <a:t>수치적 방법</a:t>
            </a:r>
            <a:r>
              <a:rPr lang="ko-KR" altLang="en-US" dirty="0" smtClean="0"/>
              <a:t>으로 식 </a:t>
            </a:r>
            <a:r>
              <a:rPr lang="en-US" altLang="ko-KR" dirty="0" smtClean="0"/>
              <a:t>(1.9)</a:t>
            </a:r>
            <a:r>
              <a:rPr lang="ko-KR" altLang="en-US" dirty="0" smtClean="0"/>
              <a:t>를 품</a:t>
            </a:r>
            <a:endParaRPr lang="en-US" altLang="ko-KR" dirty="0" smtClean="0"/>
          </a:p>
          <a:p>
            <a:r>
              <a:rPr lang="ko-KR" altLang="en-US" dirty="0" smtClean="0"/>
              <a:t>알고리즘 형식으로 쓰면</a:t>
            </a:r>
            <a:r>
              <a:rPr lang="en-US" altLang="ko-KR" dirty="0" smtClean="0"/>
              <a:t>,</a:t>
            </a:r>
          </a:p>
          <a:p>
            <a:pPr lvl="1"/>
            <a:endParaRPr lang="en-US" altLang="ko-KR" dirty="0" smtClean="0"/>
          </a:p>
          <a:p>
            <a:pPr marL="447675" lvl="2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b="0" i="1" dirty="0">
              <a:latin typeface="Cambria Math"/>
            </a:endParaRPr>
          </a:p>
          <a:p>
            <a:pPr lvl="1">
              <a:lnSpc>
                <a:spcPct val="150000"/>
              </a:lnSpc>
            </a:pPr>
            <a:endParaRPr lang="en-US" altLang="ko-KR" baseline="30000" dirty="0" smtClean="0"/>
          </a:p>
          <a:p>
            <a:pPr lvl="1">
              <a:lnSpc>
                <a:spcPct val="150000"/>
              </a:lnSpc>
            </a:pPr>
            <a:endParaRPr lang="en-US" altLang="ko-KR" baseline="30000" dirty="0" smtClean="0"/>
          </a:p>
          <a:p>
            <a:pPr lvl="1">
              <a:lnSpc>
                <a:spcPct val="150000"/>
              </a:lnSpc>
            </a:pPr>
            <a:endParaRPr lang="en-US" altLang="ko-KR" baseline="30000" dirty="0"/>
          </a:p>
          <a:p>
            <a:pPr lvl="1">
              <a:lnSpc>
                <a:spcPct val="150000"/>
              </a:lnSpc>
            </a:pPr>
            <a:endParaRPr lang="en-US" altLang="ko-KR" baseline="30000" dirty="0" smtClean="0"/>
          </a:p>
          <a:p>
            <a:pPr lvl="1">
              <a:lnSpc>
                <a:spcPct val="150000"/>
              </a:lnSpc>
            </a:pPr>
            <a:endParaRPr lang="en-US" altLang="ko-KR" baseline="30000" dirty="0"/>
          </a:p>
          <a:p>
            <a:pPr lvl="1">
              <a:lnSpc>
                <a:spcPct val="150000"/>
              </a:lnSpc>
            </a:pPr>
            <a:endParaRPr lang="en-US" altLang="ko-KR" baseline="30000" dirty="0" smtClean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>
              <a:lnSpc>
                <a:spcPct val="200000"/>
              </a:lnSpc>
            </a:pPr>
            <a:endParaRPr lang="en-US" altLang="ko-KR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452046"/>
            <a:ext cx="6534150" cy="742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388" y="3284984"/>
            <a:ext cx="7922667" cy="29755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53678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1.4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간단한 기계 학습의 예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좀더 현실적인 상황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지금까지는 데이터가 선형을 이루는 아주 단순한 상황을 고려함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실제 세계는 선형이 아니며 잡음이 섞임 </a:t>
            </a:r>
            <a:r>
              <a:rPr lang="en-US" altLang="ko-KR" dirty="0" smtClean="0">
                <a:sym typeface="Wingdings" pitchFamily="2" charset="2"/>
              </a:rPr>
              <a:t> </a:t>
            </a:r>
            <a:r>
              <a:rPr lang="ko-KR" altLang="en-US" dirty="0" smtClean="0">
                <a:solidFill>
                  <a:srgbClr val="0000FF"/>
                </a:solidFill>
                <a:sym typeface="Wingdings" pitchFamily="2" charset="2"/>
              </a:rPr>
              <a:t>비선형</a:t>
            </a:r>
            <a:r>
              <a:rPr lang="ko-KR" altLang="en-US" dirty="0" smtClean="0">
                <a:sym typeface="Wingdings" pitchFamily="2" charset="2"/>
              </a:rPr>
              <a:t> 모델이 필요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marL="447675" lvl="2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b="0" i="1" dirty="0">
              <a:latin typeface="Cambria Math"/>
            </a:endParaRPr>
          </a:p>
          <a:p>
            <a:pPr lvl="1">
              <a:lnSpc>
                <a:spcPct val="150000"/>
              </a:lnSpc>
            </a:pPr>
            <a:endParaRPr lang="en-US" altLang="ko-KR" baseline="30000" dirty="0" smtClean="0"/>
          </a:p>
          <a:p>
            <a:pPr lvl="1">
              <a:lnSpc>
                <a:spcPct val="150000"/>
              </a:lnSpc>
            </a:pPr>
            <a:endParaRPr lang="en-US" altLang="ko-KR" baseline="30000" dirty="0" smtClean="0"/>
          </a:p>
          <a:p>
            <a:pPr lvl="1">
              <a:lnSpc>
                <a:spcPct val="150000"/>
              </a:lnSpc>
            </a:pPr>
            <a:endParaRPr lang="en-US" altLang="ko-KR" baseline="30000" dirty="0"/>
          </a:p>
          <a:p>
            <a:pPr lvl="1">
              <a:lnSpc>
                <a:spcPct val="150000"/>
              </a:lnSpc>
            </a:pPr>
            <a:endParaRPr lang="en-US" altLang="ko-KR" baseline="30000" dirty="0" smtClean="0"/>
          </a:p>
          <a:p>
            <a:pPr lvl="1">
              <a:lnSpc>
                <a:spcPct val="150000"/>
              </a:lnSpc>
            </a:pPr>
            <a:endParaRPr lang="en-US" altLang="ko-KR" baseline="30000" dirty="0"/>
          </a:p>
          <a:p>
            <a:pPr lvl="1">
              <a:lnSpc>
                <a:spcPct val="150000"/>
              </a:lnSpc>
            </a:pPr>
            <a:endParaRPr lang="en-US" altLang="ko-KR" baseline="30000" dirty="0" smtClean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>
              <a:lnSpc>
                <a:spcPct val="200000"/>
              </a:lnSpc>
            </a:pPr>
            <a:endParaRPr lang="en-US" altLang="ko-KR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636912"/>
            <a:ext cx="3105894" cy="33756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56999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1.5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모델 선택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/>
              <a:t>1.5.1 </a:t>
            </a:r>
            <a:r>
              <a:rPr lang="ko-KR" altLang="en-US" dirty="0" smtClean="0"/>
              <a:t>과소적합과 과잉적합</a:t>
            </a:r>
            <a:endParaRPr lang="en-US" altLang="ko-KR" dirty="0" smtClean="0"/>
          </a:p>
          <a:p>
            <a:r>
              <a:rPr lang="en-US" altLang="ko-KR" dirty="0" smtClean="0"/>
              <a:t>1.5.2 </a:t>
            </a:r>
            <a:r>
              <a:rPr lang="ko-KR" altLang="en-US" dirty="0" smtClean="0"/>
              <a:t>바이어스와 분산</a:t>
            </a:r>
            <a:endParaRPr lang="en-US" altLang="ko-KR" dirty="0" smtClean="0"/>
          </a:p>
          <a:p>
            <a:r>
              <a:rPr lang="en-US" altLang="ko-KR" dirty="0" smtClean="0"/>
              <a:t>1.5.3 </a:t>
            </a:r>
            <a:r>
              <a:rPr lang="ko-KR" altLang="en-US" dirty="0" smtClean="0"/>
              <a:t>검증집합과 교차검증을 이용한 모델 선택 알고리즘</a:t>
            </a:r>
            <a:endParaRPr lang="en-US" altLang="ko-KR" dirty="0" smtClean="0"/>
          </a:p>
          <a:p>
            <a:r>
              <a:rPr lang="en-US" altLang="ko-KR" dirty="0" smtClean="0"/>
              <a:t>1.5.4 </a:t>
            </a:r>
            <a:r>
              <a:rPr lang="ko-KR" altLang="en-US" dirty="0" smtClean="0"/>
              <a:t>모델 선택의 한계와 현실적인 해결책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  <a:p>
            <a:pPr marL="447675" lvl="2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b="0" i="1" dirty="0">
              <a:latin typeface="Cambria Math"/>
            </a:endParaRPr>
          </a:p>
          <a:p>
            <a:pPr lvl="1">
              <a:lnSpc>
                <a:spcPct val="150000"/>
              </a:lnSpc>
            </a:pPr>
            <a:endParaRPr lang="en-US" altLang="ko-KR" baseline="30000" dirty="0" smtClean="0"/>
          </a:p>
          <a:p>
            <a:pPr lvl="1">
              <a:lnSpc>
                <a:spcPct val="150000"/>
              </a:lnSpc>
            </a:pPr>
            <a:endParaRPr lang="en-US" altLang="ko-KR" baseline="30000" dirty="0" smtClean="0"/>
          </a:p>
          <a:p>
            <a:pPr lvl="1">
              <a:lnSpc>
                <a:spcPct val="150000"/>
              </a:lnSpc>
            </a:pPr>
            <a:endParaRPr lang="en-US" altLang="ko-KR" baseline="30000" dirty="0"/>
          </a:p>
          <a:p>
            <a:pPr lvl="1">
              <a:lnSpc>
                <a:spcPct val="150000"/>
              </a:lnSpc>
            </a:pPr>
            <a:endParaRPr lang="en-US" altLang="ko-KR" baseline="30000" dirty="0" smtClean="0"/>
          </a:p>
          <a:p>
            <a:pPr lvl="1">
              <a:lnSpc>
                <a:spcPct val="150000"/>
              </a:lnSpc>
            </a:pPr>
            <a:endParaRPr lang="en-US" altLang="ko-KR" baseline="30000" dirty="0"/>
          </a:p>
          <a:p>
            <a:pPr lvl="1">
              <a:lnSpc>
                <a:spcPct val="150000"/>
              </a:lnSpc>
            </a:pPr>
            <a:endParaRPr lang="en-US" altLang="ko-KR" baseline="30000" dirty="0" smtClean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>
              <a:lnSpc>
                <a:spcPct val="200000"/>
              </a:lnSpc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721368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1.5.1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과소적합과 과잉적합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그림 </a:t>
            </a:r>
            <a:r>
              <a:rPr lang="en-US" altLang="ko-KR" dirty="0" smtClean="0"/>
              <a:t>1.13]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1</a:t>
            </a:r>
            <a:r>
              <a:rPr lang="ko-KR" altLang="en-US" dirty="0" smtClean="0"/>
              <a:t>차 모델은 </a:t>
            </a:r>
            <a:r>
              <a:rPr lang="ko-KR" altLang="en-US" dirty="0" smtClean="0">
                <a:solidFill>
                  <a:srgbClr val="0000FF"/>
                </a:solidFill>
              </a:rPr>
              <a:t>과소적합</a:t>
            </a:r>
            <a:endParaRPr lang="en-US" altLang="ko-KR" dirty="0" smtClean="0">
              <a:solidFill>
                <a:srgbClr val="0000FF"/>
              </a:solidFill>
            </a:endParaRPr>
          </a:p>
          <a:p>
            <a:pPr lvl="1"/>
            <a:r>
              <a:rPr lang="ko-KR" altLang="en-US" dirty="0" smtClean="0"/>
              <a:t>모델의 </a:t>
            </a:r>
            <a:r>
              <a:rPr lang="en-US" altLang="ko-KR" dirty="0" smtClean="0"/>
              <a:t>‘</a:t>
            </a:r>
            <a:r>
              <a:rPr lang="ko-KR" altLang="en-US" dirty="0" smtClean="0"/>
              <a:t>용량이 작아</a:t>
            </a:r>
            <a:r>
              <a:rPr lang="en-US" altLang="ko-KR" dirty="0" smtClean="0"/>
              <a:t>’</a:t>
            </a:r>
            <a:r>
              <a:rPr lang="ko-KR" altLang="en-US" dirty="0" smtClean="0"/>
              <a:t> 오차가 클 수밖에 없는 현상</a:t>
            </a:r>
            <a:endParaRPr lang="en-US" altLang="ko-KR" dirty="0" smtClean="0"/>
          </a:p>
          <a:p>
            <a:r>
              <a:rPr lang="ko-KR" altLang="en-US" dirty="0" smtClean="0"/>
              <a:t>비선형 모델을 사용하는 대안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[</a:t>
            </a:r>
            <a:r>
              <a:rPr lang="ko-KR" altLang="en-US" dirty="0" smtClean="0"/>
              <a:t>그림 </a:t>
            </a:r>
            <a:r>
              <a:rPr lang="en-US" altLang="ko-KR" dirty="0" smtClean="0"/>
              <a:t>1-13]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2</a:t>
            </a:r>
            <a:r>
              <a:rPr lang="ko-KR" altLang="en-US" dirty="0" smtClean="0"/>
              <a:t>차</a:t>
            </a:r>
            <a:r>
              <a:rPr lang="en-US" altLang="ko-KR" dirty="0" smtClean="0"/>
              <a:t>, 3</a:t>
            </a:r>
            <a:r>
              <a:rPr lang="ko-KR" altLang="en-US" dirty="0" smtClean="0"/>
              <a:t>차</a:t>
            </a:r>
            <a:r>
              <a:rPr lang="en-US" altLang="ko-KR" dirty="0" smtClean="0"/>
              <a:t>, 4</a:t>
            </a:r>
            <a:r>
              <a:rPr lang="ko-KR" altLang="en-US" dirty="0" smtClean="0"/>
              <a:t>차</a:t>
            </a:r>
            <a:r>
              <a:rPr lang="en-US" altLang="ko-KR" dirty="0" smtClean="0"/>
              <a:t>, 12</a:t>
            </a:r>
            <a:r>
              <a:rPr lang="ko-KR" altLang="en-US" dirty="0" smtClean="0"/>
              <a:t>차는 다항식 곡선을 선택한 예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1</a:t>
            </a:r>
            <a:r>
              <a:rPr lang="ko-KR" altLang="en-US" dirty="0" smtClean="0"/>
              <a:t>차</a:t>
            </a:r>
            <a:r>
              <a:rPr lang="en-US" altLang="ko-KR" dirty="0" smtClean="0"/>
              <a:t>(</a:t>
            </a:r>
            <a:r>
              <a:rPr lang="ko-KR" altLang="en-US" dirty="0" smtClean="0"/>
              <a:t>선형</a:t>
            </a:r>
            <a:r>
              <a:rPr lang="en-US" altLang="ko-KR" dirty="0" smtClean="0"/>
              <a:t>)</a:t>
            </a:r>
            <a:r>
              <a:rPr lang="ko-KR" altLang="en-US" dirty="0" smtClean="0"/>
              <a:t>에 비해 오차가 크게 감소함</a:t>
            </a:r>
            <a:endParaRPr lang="en-US" altLang="ko-KR" dirty="0" smtClean="0"/>
          </a:p>
          <a:p>
            <a:pPr marL="447675" lvl="2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b="0" i="1" dirty="0">
              <a:latin typeface="Cambria Math"/>
            </a:endParaRPr>
          </a:p>
          <a:p>
            <a:pPr lvl="1">
              <a:lnSpc>
                <a:spcPct val="150000"/>
              </a:lnSpc>
            </a:pPr>
            <a:endParaRPr lang="en-US" altLang="ko-KR" baseline="30000" dirty="0" smtClean="0"/>
          </a:p>
          <a:p>
            <a:pPr lvl="1">
              <a:lnSpc>
                <a:spcPct val="150000"/>
              </a:lnSpc>
            </a:pPr>
            <a:endParaRPr lang="en-US" altLang="ko-KR" baseline="30000" dirty="0" smtClean="0"/>
          </a:p>
          <a:p>
            <a:pPr lvl="1">
              <a:lnSpc>
                <a:spcPct val="150000"/>
              </a:lnSpc>
            </a:pPr>
            <a:endParaRPr lang="en-US" altLang="ko-KR" baseline="30000" dirty="0"/>
          </a:p>
          <a:p>
            <a:pPr lvl="1">
              <a:lnSpc>
                <a:spcPct val="150000"/>
              </a:lnSpc>
            </a:pPr>
            <a:endParaRPr lang="en-US" altLang="ko-KR" baseline="30000" dirty="0" smtClean="0"/>
          </a:p>
          <a:p>
            <a:pPr lvl="1">
              <a:lnSpc>
                <a:spcPct val="150000"/>
              </a:lnSpc>
            </a:pPr>
            <a:endParaRPr lang="en-US" altLang="ko-KR" baseline="30000" dirty="0"/>
          </a:p>
          <a:p>
            <a:pPr lvl="1">
              <a:lnSpc>
                <a:spcPct val="150000"/>
              </a:lnSpc>
            </a:pPr>
            <a:endParaRPr lang="en-US" altLang="ko-KR" baseline="30000" dirty="0" smtClean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>
              <a:lnSpc>
                <a:spcPct val="200000"/>
              </a:lnSpc>
            </a:pPr>
            <a:endParaRPr lang="en-US" altLang="ko-KR" dirty="0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284984"/>
            <a:ext cx="7965164" cy="27363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16321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1.5.1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과소적합과 과잉적합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rgbClr val="0000FF"/>
                </a:solidFill>
              </a:rPr>
              <a:t>과잉적합</a:t>
            </a:r>
            <a:endParaRPr lang="en-US" altLang="ko-KR" dirty="0" smtClean="0">
              <a:solidFill>
                <a:srgbClr val="0000FF"/>
              </a:solidFill>
            </a:endParaRPr>
          </a:p>
          <a:p>
            <a:pPr lvl="1"/>
            <a:r>
              <a:rPr lang="en-US" altLang="ko-KR" dirty="0" smtClean="0"/>
              <a:t>12</a:t>
            </a:r>
            <a:r>
              <a:rPr lang="ko-KR" altLang="en-US" dirty="0" smtClean="0"/>
              <a:t>차 다항식 곡선을 채택한다면 훈련집합에 대해 거의 완벽하게 근사화함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하지만 </a:t>
            </a:r>
            <a:r>
              <a:rPr lang="en-US" altLang="ko-KR" dirty="0" smtClean="0"/>
              <a:t>‘</a:t>
            </a:r>
            <a:r>
              <a:rPr lang="ko-KR" altLang="en-US" dirty="0" smtClean="0"/>
              <a:t>새로운</a:t>
            </a:r>
            <a:r>
              <a:rPr lang="en-US" altLang="ko-KR" dirty="0" smtClean="0"/>
              <a:t>’ </a:t>
            </a:r>
            <a:r>
              <a:rPr lang="ko-KR" altLang="en-US" dirty="0" smtClean="0"/>
              <a:t>데이터를 예측한다면 큰 문제 발생 </a:t>
            </a:r>
            <a:endParaRPr lang="en-US" altLang="ko-KR" dirty="0" smtClean="0"/>
          </a:p>
          <a:p>
            <a:pPr lvl="2"/>
            <a:r>
              <a:rPr lang="en-US" altLang="ko-KR" i="1" dirty="0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ko-KR" baseline="-25000" dirty="0" smtClean="0">
                <a:latin typeface="Times New Roman" pitchFamily="18" charset="0"/>
                <a:cs typeface="Times New Roman" pitchFamily="18" charset="0"/>
              </a:rPr>
              <a:t>0</a:t>
            </a:r>
            <a:r>
              <a:rPr lang="ko-KR" altLang="en-US" dirty="0" smtClean="0"/>
              <a:t>에서 빨간 막대 근방을 예측해야 하지만 빨간 점을 예측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이유는</a:t>
            </a:r>
            <a:r>
              <a:rPr lang="en-US" altLang="ko-KR" dirty="0" smtClean="0"/>
              <a:t> ‘</a:t>
            </a:r>
            <a:r>
              <a:rPr lang="ko-KR" altLang="en-US" dirty="0" smtClean="0"/>
              <a:t>용량이 크기</a:t>
            </a:r>
            <a:r>
              <a:rPr lang="en-US" altLang="ko-KR" dirty="0" smtClean="0"/>
              <a:t>’</a:t>
            </a:r>
            <a:r>
              <a:rPr lang="ko-KR" altLang="en-US" dirty="0" smtClean="0"/>
              <a:t> 때문</a:t>
            </a:r>
            <a:r>
              <a:rPr lang="en-US" altLang="ko-KR" dirty="0" smtClean="0"/>
              <a:t>. </a:t>
            </a:r>
            <a:r>
              <a:rPr lang="ko-KR" altLang="en-US" dirty="0" smtClean="0"/>
              <a:t>학습 과정에서 잡음까지 수용</a:t>
            </a:r>
            <a:r>
              <a:rPr lang="en-US" altLang="ko-KR" dirty="0"/>
              <a:t> </a:t>
            </a:r>
            <a:r>
              <a:rPr lang="en-US" altLang="ko-KR" dirty="0" smtClean="0">
                <a:sym typeface="Wingdings" pitchFamily="2" charset="2"/>
              </a:rPr>
              <a:t> </a:t>
            </a:r>
            <a:r>
              <a:rPr lang="ko-KR" altLang="en-US" dirty="0" smtClean="0">
                <a:sym typeface="Wingdings" pitchFamily="2" charset="2"/>
              </a:rPr>
              <a:t>과잉적합 현상</a:t>
            </a:r>
            <a:endParaRPr lang="en-US" altLang="ko-KR" dirty="0" smtClean="0"/>
          </a:p>
          <a:p>
            <a:pPr lvl="1"/>
            <a:r>
              <a:rPr lang="ko-KR" altLang="en-US" dirty="0" smtClean="0">
                <a:sym typeface="Wingdings" pitchFamily="2" charset="2"/>
              </a:rPr>
              <a:t>적절한 용량의</a:t>
            </a:r>
            <a:r>
              <a:rPr lang="en-US" altLang="ko-KR" dirty="0" smtClean="0">
                <a:sym typeface="Wingdings" pitchFamily="2" charset="2"/>
              </a:rPr>
              <a:t> </a:t>
            </a:r>
            <a:r>
              <a:rPr lang="ko-KR" altLang="en-US" dirty="0" smtClean="0">
                <a:sym typeface="Wingdings" pitchFamily="2" charset="2"/>
              </a:rPr>
              <a:t>모델을 선택하는 모델 선택 작업이 필요함</a:t>
            </a:r>
            <a:endParaRPr lang="en-US" altLang="ko-KR" dirty="0" smtClean="0"/>
          </a:p>
          <a:p>
            <a:pPr marL="447675" lvl="2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b="0" i="1" dirty="0">
              <a:latin typeface="Cambria Math"/>
            </a:endParaRPr>
          </a:p>
          <a:p>
            <a:pPr lvl="1">
              <a:lnSpc>
                <a:spcPct val="150000"/>
              </a:lnSpc>
            </a:pPr>
            <a:endParaRPr lang="en-US" altLang="ko-KR" baseline="30000" dirty="0" smtClean="0"/>
          </a:p>
          <a:p>
            <a:pPr lvl="1">
              <a:lnSpc>
                <a:spcPct val="150000"/>
              </a:lnSpc>
            </a:pPr>
            <a:endParaRPr lang="en-US" altLang="ko-KR" baseline="30000" dirty="0" smtClean="0"/>
          </a:p>
          <a:p>
            <a:pPr lvl="1">
              <a:lnSpc>
                <a:spcPct val="150000"/>
              </a:lnSpc>
            </a:pPr>
            <a:endParaRPr lang="en-US" altLang="ko-KR" baseline="30000" dirty="0"/>
          </a:p>
          <a:p>
            <a:pPr lvl="1">
              <a:lnSpc>
                <a:spcPct val="150000"/>
              </a:lnSpc>
            </a:pPr>
            <a:endParaRPr lang="en-US" altLang="ko-KR" baseline="30000" dirty="0" smtClean="0"/>
          </a:p>
          <a:p>
            <a:pPr lvl="1">
              <a:lnSpc>
                <a:spcPct val="150000"/>
              </a:lnSpc>
            </a:pPr>
            <a:endParaRPr lang="en-US" altLang="ko-KR" baseline="30000" dirty="0"/>
          </a:p>
          <a:p>
            <a:pPr lvl="1">
              <a:lnSpc>
                <a:spcPct val="150000"/>
              </a:lnSpc>
            </a:pPr>
            <a:endParaRPr lang="en-US" altLang="ko-KR" baseline="30000" dirty="0" smtClean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>
              <a:lnSpc>
                <a:spcPct val="200000"/>
              </a:lnSpc>
            </a:pPr>
            <a:endParaRPr lang="en-US" altLang="ko-KR" dirty="0"/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802" y="3356992"/>
            <a:ext cx="3701295" cy="30243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90354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1.5.2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바이어스와 분산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/>
              <a:t>1</a:t>
            </a:r>
            <a:r>
              <a:rPr lang="ko-KR" altLang="en-US" dirty="0" smtClean="0"/>
              <a:t>차</a:t>
            </a:r>
            <a:r>
              <a:rPr lang="en-US" altLang="ko-KR" dirty="0" smtClean="0"/>
              <a:t>~12</a:t>
            </a:r>
            <a:r>
              <a:rPr lang="ko-KR" altLang="en-US" dirty="0" smtClean="0"/>
              <a:t>차 다항식 모델의 비교 관찰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en-US" altLang="ko-KR" dirty="0" smtClean="0"/>
              <a:t>1~2</a:t>
            </a:r>
            <a:r>
              <a:rPr lang="ko-KR" altLang="en-US" dirty="0" smtClean="0"/>
              <a:t>차는 훈련집합과 테스트집합 모두 낮은 성능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en-US" altLang="ko-KR" dirty="0" smtClean="0"/>
              <a:t>12</a:t>
            </a:r>
            <a:r>
              <a:rPr lang="ko-KR" altLang="en-US" dirty="0" smtClean="0"/>
              <a:t>차는 훈련집합에 높은 성능을 보이나 테스트집합에서는 낮은 성능 </a:t>
            </a:r>
            <a:r>
              <a:rPr lang="en-US" altLang="ko-KR" dirty="0" smtClean="0">
                <a:sym typeface="Wingdings" pitchFamily="2" charset="2"/>
              </a:rPr>
              <a:t> </a:t>
            </a:r>
            <a:r>
              <a:rPr lang="ko-KR" altLang="en-US" dirty="0" smtClean="0">
                <a:sym typeface="Wingdings" pitchFamily="2" charset="2"/>
              </a:rPr>
              <a:t>낮은 일반화 능력</a:t>
            </a:r>
            <a:endParaRPr lang="en-US" altLang="ko-KR" dirty="0" smtClean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r>
              <a:rPr lang="en-US" altLang="ko-KR" dirty="0" smtClean="0">
                <a:sym typeface="Wingdings" pitchFamily="2" charset="2"/>
              </a:rPr>
              <a:t>3~4</a:t>
            </a:r>
            <a:r>
              <a:rPr lang="ko-KR" altLang="en-US" dirty="0" smtClean="0">
                <a:sym typeface="Wingdings" pitchFamily="2" charset="2"/>
              </a:rPr>
              <a:t>차는 훈련집합에 대해 </a:t>
            </a:r>
            <a:r>
              <a:rPr lang="en-US" altLang="ko-KR" dirty="0" smtClean="0">
                <a:sym typeface="Wingdings" pitchFamily="2" charset="2"/>
              </a:rPr>
              <a:t>12</a:t>
            </a:r>
            <a:r>
              <a:rPr lang="ko-KR" altLang="en-US" dirty="0" smtClean="0">
                <a:sym typeface="Wingdings" pitchFamily="2" charset="2"/>
              </a:rPr>
              <a:t>차보다 낮겠지만 테스트집합에는 높은 성능 </a:t>
            </a:r>
            <a:r>
              <a:rPr lang="en-US" altLang="ko-KR" dirty="0" smtClean="0">
                <a:sym typeface="Wingdings" pitchFamily="2" charset="2"/>
              </a:rPr>
              <a:t> </a:t>
            </a:r>
            <a:r>
              <a:rPr lang="ko-KR" altLang="en-US" dirty="0" smtClean="0">
                <a:sym typeface="Wingdings" pitchFamily="2" charset="2"/>
              </a:rPr>
              <a:t>높은 일반화 능력</a:t>
            </a:r>
            <a:endParaRPr lang="en-US" altLang="ko-KR" dirty="0" smtClean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 smtClean="0">
              <a:sym typeface="Wingdings" pitchFamily="2" charset="2"/>
            </a:endParaRPr>
          </a:p>
          <a:p>
            <a:pPr marL="161925" indent="0"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b="0" i="1" dirty="0">
              <a:latin typeface="Cambria Math"/>
            </a:endParaRPr>
          </a:p>
          <a:p>
            <a:pPr lvl="1">
              <a:lnSpc>
                <a:spcPct val="150000"/>
              </a:lnSpc>
            </a:pPr>
            <a:endParaRPr lang="en-US" altLang="ko-KR" baseline="30000" dirty="0" smtClean="0"/>
          </a:p>
          <a:p>
            <a:pPr lvl="1">
              <a:lnSpc>
                <a:spcPct val="150000"/>
              </a:lnSpc>
            </a:pPr>
            <a:endParaRPr lang="en-US" altLang="ko-KR" baseline="30000" dirty="0" smtClean="0"/>
          </a:p>
          <a:p>
            <a:pPr lvl="1">
              <a:lnSpc>
                <a:spcPct val="150000"/>
              </a:lnSpc>
            </a:pPr>
            <a:endParaRPr lang="en-US" altLang="ko-KR" baseline="30000" dirty="0"/>
          </a:p>
          <a:p>
            <a:pPr lvl="1">
              <a:lnSpc>
                <a:spcPct val="150000"/>
              </a:lnSpc>
            </a:pPr>
            <a:endParaRPr lang="en-US" altLang="ko-KR" baseline="30000" dirty="0" smtClean="0"/>
          </a:p>
          <a:p>
            <a:pPr lvl="1">
              <a:lnSpc>
                <a:spcPct val="150000"/>
              </a:lnSpc>
            </a:pPr>
            <a:endParaRPr lang="en-US" altLang="ko-KR" baseline="30000" dirty="0"/>
          </a:p>
          <a:p>
            <a:pPr lvl="1">
              <a:lnSpc>
                <a:spcPct val="150000"/>
              </a:lnSpc>
            </a:pPr>
            <a:endParaRPr lang="en-US" altLang="ko-KR" baseline="30000" dirty="0" smtClean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>
              <a:lnSpc>
                <a:spcPct val="200000"/>
              </a:lnSpc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931268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1.5.2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바이어스와 분산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>
                <a:sym typeface="Wingdings" pitchFamily="2" charset="2"/>
              </a:rPr>
              <a:t>훈련집합을 </a:t>
            </a:r>
            <a:r>
              <a:rPr lang="ko-KR" altLang="en-US" dirty="0" smtClean="0">
                <a:solidFill>
                  <a:srgbClr val="0000FF"/>
                </a:solidFill>
                <a:sym typeface="Wingdings" pitchFamily="2" charset="2"/>
              </a:rPr>
              <a:t>여러 번 수집</a:t>
            </a:r>
            <a:r>
              <a:rPr lang="ko-KR" altLang="en-US" dirty="0" smtClean="0">
                <a:sym typeface="Wingdings" pitchFamily="2" charset="2"/>
              </a:rPr>
              <a:t>하여 </a:t>
            </a:r>
            <a:r>
              <a:rPr lang="en-US" altLang="ko-KR" dirty="0" smtClean="0">
                <a:sym typeface="Wingdings" pitchFamily="2" charset="2"/>
              </a:rPr>
              <a:t>1</a:t>
            </a:r>
            <a:r>
              <a:rPr lang="ko-KR" altLang="en-US" dirty="0" smtClean="0">
                <a:sym typeface="Wingdings" pitchFamily="2" charset="2"/>
              </a:rPr>
              <a:t>차</a:t>
            </a:r>
            <a:r>
              <a:rPr lang="en-US" altLang="ko-KR" dirty="0" smtClean="0">
                <a:sym typeface="Wingdings" pitchFamily="2" charset="2"/>
              </a:rPr>
              <a:t>~12</a:t>
            </a:r>
            <a:r>
              <a:rPr lang="ko-KR" altLang="en-US" dirty="0" smtClean="0">
                <a:sym typeface="Wingdings" pitchFamily="2" charset="2"/>
              </a:rPr>
              <a:t>차에 적용하는 실험</a:t>
            </a:r>
            <a:endParaRPr lang="en-US" altLang="ko-KR" dirty="0" smtClean="0">
              <a:sym typeface="Wingdings" pitchFamily="2" charset="2"/>
            </a:endParaRPr>
          </a:p>
          <a:p>
            <a:pPr lvl="1"/>
            <a:r>
              <a:rPr lang="en-US" altLang="ko-KR" dirty="0" smtClean="0">
                <a:sym typeface="Wingdings" pitchFamily="2" charset="2"/>
              </a:rPr>
              <a:t>2</a:t>
            </a:r>
            <a:r>
              <a:rPr lang="ko-KR" altLang="en-US" dirty="0" smtClean="0">
                <a:sym typeface="Wingdings" pitchFamily="2" charset="2"/>
              </a:rPr>
              <a:t>차는 매번 큰 오차 </a:t>
            </a:r>
            <a:r>
              <a:rPr lang="en-US" altLang="ko-KR" dirty="0" smtClean="0">
                <a:sym typeface="Wingdings" pitchFamily="2" charset="2"/>
              </a:rPr>
              <a:t> </a:t>
            </a:r>
            <a:r>
              <a:rPr lang="ko-KR" altLang="en-US" dirty="0" smtClean="0">
                <a:sym typeface="Wingdings" pitchFamily="2" charset="2"/>
              </a:rPr>
              <a:t>바이어스가 큼</a:t>
            </a:r>
            <a:r>
              <a:rPr lang="en-US" altLang="ko-KR" dirty="0" smtClean="0">
                <a:sym typeface="Wingdings" pitchFamily="2" charset="2"/>
              </a:rPr>
              <a:t>. </a:t>
            </a:r>
            <a:r>
              <a:rPr lang="ko-KR" altLang="en-US" dirty="0" smtClean="0">
                <a:sym typeface="Wingdings" pitchFamily="2" charset="2"/>
              </a:rPr>
              <a:t>하지만 비슷한 모델을 얻음 </a:t>
            </a:r>
            <a:r>
              <a:rPr lang="en-US" altLang="ko-KR" dirty="0" smtClean="0">
                <a:sym typeface="Wingdings" pitchFamily="2" charset="2"/>
              </a:rPr>
              <a:t> </a:t>
            </a:r>
            <a:r>
              <a:rPr lang="ko-KR" altLang="en-US" dirty="0" smtClean="0">
                <a:sym typeface="Wingdings" pitchFamily="2" charset="2"/>
              </a:rPr>
              <a:t>낮은 분산</a:t>
            </a:r>
            <a:endParaRPr lang="en-US" altLang="ko-KR" dirty="0" smtClean="0">
              <a:sym typeface="Wingdings" pitchFamily="2" charset="2"/>
            </a:endParaRPr>
          </a:p>
          <a:p>
            <a:pPr lvl="1"/>
            <a:r>
              <a:rPr lang="en-US" altLang="ko-KR" dirty="0" smtClean="0">
                <a:sym typeface="Wingdings" pitchFamily="2" charset="2"/>
              </a:rPr>
              <a:t>12</a:t>
            </a:r>
            <a:r>
              <a:rPr lang="ko-KR" altLang="en-US" dirty="0" smtClean="0">
                <a:sym typeface="Wingdings" pitchFamily="2" charset="2"/>
              </a:rPr>
              <a:t>차는 매번 작은 오차 </a:t>
            </a:r>
            <a:r>
              <a:rPr lang="en-US" altLang="ko-KR" dirty="0" smtClean="0">
                <a:sym typeface="Wingdings" pitchFamily="2" charset="2"/>
              </a:rPr>
              <a:t> </a:t>
            </a:r>
            <a:r>
              <a:rPr lang="ko-KR" altLang="en-US" dirty="0" smtClean="0">
                <a:sym typeface="Wingdings" pitchFamily="2" charset="2"/>
              </a:rPr>
              <a:t>바이어스가 작음</a:t>
            </a:r>
            <a:r>
              <a:rPr lang="en-US" altLang="ko-KR" dirty="0" smtClean="0">
                <a:sym typeface="Wingdings" pitchFamily="2" charset="2"/>
              </a:rPr>
              <a:t>. </a:t>
            </a:r>
            <a:r>
              <a:rPr lang="ko-KR" altLang="en-US" dirty="0" smtClean="0">
                <a:sym typeface="Wingdings" pitchFamily="2" charset="2"/>
              </a:rPr>
              <a:t>하지만 크게 다른 모델을 얻음 </a:t>
            </a:r>
            <a:r>
              <a:rPr lang="en-US" altLang="ko-KR" dirty="0" smtClean="0">
                <a:sym typeface="Wingdings" pitchFamily="2" charset="2"/>
              </a:rPr>
              <a:t> </a:t>
            </a:r>
            <a:r>
              <a:rPr lang="ko-KR" altLang="en-US" dirty="0" smtClean="0">
                <a:sym typeface="Wingdings" pitchFamily="2" charset="2"/>
              </a:rPr>
              <a:t>높은 분산</a:t>
            </a:r>
            <a:endParaRPr lang="en-US" altLang="ko-KR" dirty="0" smtClean="0">
              <a:sym typeface="Wingdings" pitchFamily="2" charset="2"/>
            </a:endParaRPr>
          </a:p>
          <a:p>
            <a:pPr lvl="1"/>
            <a:r>
              <a:rPr lang="ko-KR" altLang="en-US" dirty="0" smtClean="0">
                <a:sym typeface="Wingdings" pitchFamily="2" charset="2"/>
              </a:rPr>
              <a:t>일반적으로 용량이 작은 모델은 바이어스는 크고 분산은 작음</a:t>
            </a:r>
            <a:r>
              <a:rPr lang="en-US" altLang="ko-KR" dirty="0" smtClean="0">
                <a:sym typeface="Wingdings" pitchFamily="2" charset="2"/>
              </a:rPr>
              <a:t>. </a:t>
            </a:r>
            <a:r>
              <a:rPr lang="ko-KR" altLang="en-US" dirty="0" smtClean="0">
                <a:sym typeface="Wingdings" pitchFamily="2" charset="2"/>
              </a:rPr>
              <a:t>복잡한 모델은 바이어스는 작고 분산은 큼</a:t>
            </a:r>
            <a:endParaRPr lang="en-US" altLang="ko-KR" dirty="0" smtClean="0">
              <a:sym typeface="Wingdings" pitchFamily="2" charset="2"/>
            </a:endParaRPr>
          </a:p>
          <a:p>
            <a:pPr lvl="1"/>
            <a:r>
              <a:rPr lang="ko-KR" altLang="en-US" dirty="0" smtClean="0">
                <a:sym typeface="Wingdings" pitchFamily="2" charset="2"/>
              </a:rPr>
              <a:t>바이어스와 분산은 트레이드오프 관계</a:t>
            </a:r>
            <a:endParaRPr lang="en-US" altLang="ko-KR" dirty="0" smtClean="0">
              <a:sym typeface="Wingdings" pitchFamily="2" charset="2"/>
            </a:endParaRPr>
          </a:p>
          <a:p>
            <a:pPr marL="161925" indent="0"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b="0" i="1" dirty="0">
              <a:latin typeface="Cambria Math"/>
            </a:endParaRPr>
          </a:p>
          <a:p>
            <a:pPr lvl="1">
              <a:lnSpc>
                <a:spcPct val="150000"/>
              </a:lnSpc>
            </a:pPr>
            <a:endParaRPr lang="en-US" altLang="ko-KR" baseline="30000" dirty="0" smtClean="0"/>
          </a:p>
          <a:p>
            <a:pPr lvl="1">
              <a:lnSpc>
                <a:spcPct val="150000"/>
              </a:lnSpc>
            </a:pPr>
            <a:endParaRPr lang="en-US" altLang="ko-KR" baseline="30000" dirty="0" smtClean="0"/>
          </a:p>
          <a:p>
            <a:pPr lvl="1">
              <a:lnSpc>
                <a:spcPct val="150000"/>
              </a:lnSpc>
            </a:pPr>
            <a:endParaRPr lang="en-US" altLang="ko-KR" baseline="30000" dirty="0"/>
          </a:p>
          <a:p>
            <a:pPr lvl="1">
              <a:lnSpc>
                <a:spcPct val="150000"/>
              </a:lnSpc>
            </a:pPr>
            <a:endParaRPr lang="en-US" altLang="ko-KR" baseline="30000" dirty="0" smtClean="0"/>
          </a:p>
          <a:p>
            <a:pPr lvl="1">
              <a:lnSpc>
                <a:spcPct val="150000"/>
              </a:lnSpc>
            </a:pPr>
            <a:endParaRPr lang="en-US" altLang="ko-KR" baseline="30000" dirty="0"/>
          </a:p>
          <a:p>
            <a:pPr lvl="1">
              <a:lnSpc>
                <a:spcPct val="150000"/>
              </a:lnSpc>
            </a:pPr>
            <a:endParaRPr lang="en-US" altLang="ko-KR" baseline="30000" dirty="0" smtClean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>
              <a:lnSpc>
                <a:spcPct val="200000"/>
              </a:lnSpc>
            </a:pPr>
            <a:endParaRPr lang="en-US" altLang="ko-KR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884" y="3356992"/>
            <a:ext cx="7336971" cy="2808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72859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1.1.2 </a:t>
            </a:r>
            <a:r>
              <a:rPr lang="ko-KR" altLang="en-US" dirty="0" smtClean="0"/>
              <a:t>지식기반 방식에서 기계 학습으로의 대전환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인공지능의 탄생</a:t>
            </a:r>
            <a:r>
              <a:rPr lang="en-US" altLang="ko-KR" dirty="0" smtClean="0"/>
              <a:t> </a:t>
            </a:r>
          </a:p>
          <a:p>
            <a:pPr lvl="1"/>
            <a:r>
              <a:rPr lang="ko-KR" altLang="en-US" dirty="0" smtClean="0"/>
              <a:t>컴퓨터의 뛰어난 능력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사람이 어려워하는 일을 아주 쉽게 함 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80932.46789076*0.39001324</a:t>
            </a:r>
            <a:r>
              <a:rPr lang="ko-KR" altLang="en-US" dirty="0" smtClean="0"/>
              <a:t>와 같은 곱셈을 고속으로 수행</a:t>
            </a:r>
            <a:r>
              <a:rPr lang="en-US" altLang="ko-KR" dirty="0" smtClean="0"/>
              <a:t>(</a:t>
            </a:r>
            <a:r>
              <a:rPr lang="ko-KR" altLang="en-US" dirty="0" smtClean="0"/>
              <a:t>현재는 초당 </a:t>
            </a:r>
            <a:r>
              <a:rPr lang="ko-KR" altLang="en-US" dirty="0" err="1" smtClean="0"/>
              <a:t>수십억개</a:t>
            </a:r>
            <a:r>
              <a:rPr lang="en-US" altLang="ko-KR" dirty="0"/>
              <a:t>)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복잡한 함수의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미분과 적분 척척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컴퓨터에 대한 기대감 </a:t>
            </a:r>
            <a:r>
              <a:rPr lang="en-US" altLang="ko-KR" dirty="0" smtClean="0"/>
              <a:t>(</a:t>
            </a:r>
            <a:r>
              <a:rPr lang="ko-KR" altLang="en-US" dirty="0" smtClean="0"/>
              <a:t>컴퓨터의 능력 과신</a:t>
            </a:r>
            <a:r>
              <a:rPr lang="en-US" altLang="ko-KR" dirty="0" smtClean="0"/>
              <a:t>)</a:t>
            </a:r>
          </a:p>
          <a:p>
            <a:pPr lvl="2"/>
            <a:r>
              <a:rPr lang="ko-KR" altLang="en-US" dirty="0" smtClean="0"/>
              <a:t>사람이 쉽게 하는 일</a:t>
            </a:r>
            <a:r>
              <a:rPr lang="en-US" altLang="ko-KR" dirty="0" smtClean="0"/>
              <a:t>, </a:t>
            </a:r>
            <a:r>
              <a:rPr lang="ko-KR" altLang="en-US" dirty="0" smtClean="0"/>
              <a:t>예를 들어 고양이</a:t>
            </a:r>
            <a:r>
              <a:rPr lang="en-US" altLang="ko-KR" dirty="0" smtClean="0"/>
              <a:t>/</a:t>
            </a:r>
            <a:r>
              <a:rPr lang="ko-KR" altLang="en-US" dirty="0" smtClean="0"/>
              <a:t>개 구별하는 일도 잘 하지 않을까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1950</a:t>
            </a:r>
            <a:r>
              <a:rPr lang="ko-KR" altLang="en-US" dirty="0" smtClean="0"/>
              <a:t>년대에 인공지능이라는 분야 등장</a:t>
            </a:r>
            <a:endParaRPr lang="en-US" altLang="ko-KR" dirty="0" smtClean="0"/>
          </a:p>
          <a:p>
            <a:pPr lvl="2"/>
            <a:endParaRPr lang="en-US" altLang="ko-KR" dirty="0" smtClean="0"/>
          </a:p>
          <a:p>
            <a:r>
              <a:rPr lang="ko-KR" altLang="en-US" dirty="0" smtClean="0"/>
              <a:t>초창기는 지식기반</a:t>
            </a:r>
            <a:r>
              <a:rPr lang="en-US" altLang="ko-KR" dirty="0" smtClean="0"/>
              <a:t> </a:t>
            </a:r>
            <a:r>
              <a:rPr lang="ko-KR" altLang="en-US" dirty="0" smtClean="0"/>
              <a:t>방식이 주류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예</a:t>
            </a:r>
            <a:r>
              <a:rPr lang="en-US" altLang="ko-KR" dirty="0" smtClean="0"/>
              <a:t>) “</a:t>
            </a:r>
            <a:r>
              <a:rPr lang="ko-KR" altLang="en-US" dirty="0" smtClean="0"/>
              <a:t>구멍이 </a:t>
            </a:r>
            <a:r>
              <a:rPr lang="en-US" altLang="ko-KR" dirty="0" smtClean="0"/>
              <a:t>2</a:t>
            </a:r>
            <a:r>
              <a:rPr lang="ko-KR" altLang="en-US" dirty="0" smtClean="0"/>
              <a:t>개이고 중간 부분이 홀쭉하며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맨 위와 아래가 둥근 모양이라면 </a:t>
            </a:r>
            <a:r>
              <a:rPr lang="en-US" altLang="ko-KR" dirty="0" smtClean="0"/>
              <a:t>8</a:t>
            </a:r>
            <a:r>
              <a:rPr lang="ko-KR" altLang="en-US" dirty="0" smtClean="0"/>
              <a:t>이다</a:t>
            </a:r>
            <a:r>
              <a:rPr lang="en-US" altLang="ko-KR" dirty="0" smtClean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002027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1.5.2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바이어스와 분산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>
                <a:sym typeface="Wingdings" pitchFamily="2" charset="2"/>
              </a:rPr>
              <a:t>기계 학습의 목표</a:t>
            </a:r>
            <a:endParaRPr lang="en-US" altLang="ko-KR" dirty="0" smtClean="0">
              <a:sym typeface="Wingdings" pitchFamily="2" charset="2"/>
            </a:endParaRPr>
          </a:p>
          <a:p>
            <a:pPr lvl="1"/>
            <a:r>
              <a:rPr lang="ko-KR" altLang="en-US" dirty="0" smtClean="0">
                <a:sym typeface="Wingdings" pitchFamily="2" charset="2"/>
              </a:rPr>
              <a:t>낮은 바이어스와 낮은 분산을 가진 </a:t>
            </a:r>
            <a:r>
              <a:rPr lang="ko-KR" altLang="en-US" dirty="0" err="1" smtClean="0">
                <a:sym typeface="Wingdings" pitchFamily="2" charset="2"/>
              </a:rPr>
              <a:t>예측기</a:t>
            </a:r>
            <a:r>
              <a:rPr lang="ko-KR" altLang="en-US" dirty="0" smtClean="0">
                <a:sym typeface="Wingdings" pitchFamily="2" charset="2"/>
              </a:rPr>
              <a:t> 제작이 목표</a:t>
            </a:r>
            <a:r>
              <a:rPr lang="en-US" altLang="ko-KR" dirty="0" smtClean="0">
                <a:sym typeface="Wingdings" pitchFamily="2" charset="2"/>
              </a:rPr>
              <a:t>. </a:t>
            </a:r>
            <a:r>
              <a:rPr lang="ko-KR" altLang="en-US" dirty="0" smtClean="0">
                <a:sym typeface="Wingdings" pitchFamily="2" charset="2"/>
              </a:rPr>
              <a:t>즉 왼쪽 아래 상황</a:t>
            </a:r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1"/>
            <a:r>
              <a:rPr lang="ko-KR" altLang="en-US" dirty="0" smtClean="0">
                <a:sym typeface="Wingdings" pitchFamily="2" charset="2"/>
              </a:rPr>
              <a:t>하지만 바이어스와 분산은 트레이드오프 관계</a:t>
            </a:r>
            <a:endParaRPr lang="en-US" altLang="ko-KR" dirty="0" smtClean="0">
              <a:sym typeface="Wingdings" pitchFamily="2" charset="2"/>
            </a:endParaRPr>
          </a:p>
          <a:p>
            <a:pPr lvl="1"/>
            <a:r>
              <a:rPr lang="ko-KR" altLang="en-US" dirty="0" smtClean="0">
                <a:sym typeface="Wingdings" pitchFamily="2" charset="2"/>
              </a:rPr>
              <a:t>따라서 바이어스 희생을 최소로 유지하며 분산을 최대로 낮추는 전략 필요</a:t>
            </a:r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marL="161925" indent="0"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b="0" i="1" dirty="0">
              <a:latin typeface="Cambria Math"/>
            </a:endParaRPr>
          </a:p>
          <a:p>
            <a:pPr lvl="1">
              <a:lnSpc>
                <a:spcPct val="150000"/>
              </a:lnSpc>
            </a:pPr>
            <a:endParaRPr lang="en-US" altLang="ko-KR" baseline="30000" dirty="0" smtClean="0"/>
          </a:p>
          <a:p>
            <a:pPr lvl="1">
              <a:lnSpc>
                <a:spcPct val="150000"/>
              </a:lnSpc>
            </a:pPr>
            <a:endParaRPr lang="en-US" altLang="ko-KR" baseline="30000" dirty="0" smtClean="0"/>
          </a:p>
          <a:p>
            <a:pPr lvl="1">
              <a:lnSpc>
                <a:spcPct val="150000"/>
              </a:lnSpc>
            </a:pPr>
            <a:endParaRPr lang="en-US" altLang="ko-KR" baseline="30000" dirty="0"/>
          </a:p>
          <a:p>
            <a:pPr lvl="1">
              <a:lnSpc>
                <a:spcPct val="150000"/>
              </a:lnSpc>
            </a:pPr>
            <a:endParaRPr lang="en-US" altLang="ko-KR" baseline="30000" dirty="0" smtClean="0"/>
          </a:p>
          <a:p>
            <a:pPr lvl="1">
              <a:lnSpc>
                <a:spcPct val="150000"/>
              </a:lnSpc>
            </a:pPr>
            <a:endParaRPr lang="en-US" altLang="ko-KR" baseline="30000" dirty="0"/>
          </a:p>
          <a:p>
            <a:pPr lvl="1">
              <a:lnSpc>
                <a:spcPct val="150000"/>
              </a:lnSpc>
            </a:pPr>
            <a:endParaRPr lang="en-US" altLang="ko-KR" baseline="30000" dirty="0" smtClean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>
              <a:lnSpc>
                <a:spcPct val="200000"/>
              </a:lnSpc>
            </a:pPr>
            <a:endParaRPr lang="en-US" altLang="ko-KR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916832"/>
            <a:ext cx="3156000" cy="29670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49145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280920" cy="548680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1.5.3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검증집합과 교차검증을 이용한 모델 선택 알고리즘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>
                <a:sym typeface="Wingdings" pitchFamily="2" charset="2"/>
              </a:rPr>
              <a:t>검증집합을 이용한 모델 선택</a:t>
            </a:r>
            <a:endParaRPr lang="en-US" altLang="ko-KR" dirty="0" smtClean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 smtClean="0">
                <a:sym typeface="Wingdings" pitchFamily="2" charset="2"/>
              </a:rPr>
              <a:t>훈련집합과 테스트집합과 다른 별도의 </a:t>
            </a:r>
            <a:r>
              <a:rPr lang="ko-KR" altLang="en-US" dirty="0" smtClean="0">
                <a:solidFill>
                  <a:srgbClr val="0000FF"/>
                </a:solidFill>
                <a:sym typeface="Wingdings" pitchFamily="2" charset="2"/>
              </a:rPr>
              <a:t>검증집합</a:t>
            </a:r>
            <a:r>
              <a:rPr lang="ko-KR" altLang="en-US" dirty="0" smtClean="0">
                <a:sym typeface="Wingdings" pitchFamily="2" charset="2"/>
              </a:rPr>
              <a:t>을 가진 상황</a:t>
            </a:r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marL="161925" indent="0"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b="0" i="1" dirty="0">
              <a:latin typeface="Cambria Math"/>
            </a:endParaRPr>
          </a:p>
          <a:p>
            <a:pPr lvl="1">
              <a:lnSpc>
                <a:spcPct val="150000"/>
              </a:lnSpc>
            </a:pPr>
            <a:endParaRPr lang="en-US" altLang="ko-KR" baseline="30000" dirty="0" smtClean="0"/>
          </a:p>
          <a:p>
            <a:pPr lvl="1">
              <a:lnSpc>
                <a:spcPct val="150000"/>
              </a:lnSpc>
            </a:pPr>
            <a:endParaRPr lang="en-US" altLang="ko-KR" baseline="30000" dirty="0" smtClean="0"/>
          </a:p>
          <a:p>
            <a:pPr lvl="1">
              <a:lnSpc>
                <a:spcPct val="150000"/>
              </a:lnSpc>
            </a:pPr>
            <a:endParaRPr lang="en-US" altLang="ko-KR" baseline="30000" dirty="0"/>
          </a:p>
          <a:p>
            <a:pPr lvl="1">
              <a:lnSpc>
                <a:spcPct val="150000"/>
              </a:lnSpc>
            </a:pPr>
            <a:endParaRPr lang="en-US" altLang="ko-KR" baseline="30000" dirty="0" smtClean="0"/>
          </a:p>
          <a:p>
            <a:pPr lvl="1">
              <a:lnSpc>
                <a:spcPct val="150000"/>
              </a:lnSpc>
            </a:pPr>
            <a:endParaRPr lang="en-US" altLang="ko-KR" baseline="30000" dirty="0"/>
          </a:p>
          <a:p>
            <a:pPr lvl="1">
              <a:lnSpc>
                <a:spcPct val="150000"/>
              </a:lnSpc>
            </a:pPr>
            <a:endParaRPr lang="en-US" altLang="ko-KR" baseline="30000" dirty="0" smtClean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>
              <a:lnSpc>
                <a:spcPct val="200000"/>
              </a:lnSpc>
            </a:pPr>
            <a:endParaRPr lang="en-US" altLang="ko-KR" dirty="0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276872"/>
            <a:ext cx="7886700" cy="320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24183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280920" cy="548680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1.5.3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검증집합과 교차검증을 이용한 모델 선택 알고리즘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>
                <a:sym typeface="Wingdings" pitchFamily="2" charset="2"/>
              </a:rPr>
              <a:t>교차검증</a:t>
            </a:r>
            <a:r>
              <a:rPr lang="en-US" altLang="ko-KR" baseline="30000" dirty="0" smtClean="0">
                <a:sym typeface="Wingdings" pitchFamily="2" charset="2"/>
              </a:rPr>
              <a:t>cross validation</a:t>
            </a:r>
          </a:p>
          <a:p>
            <a:pPr lvl="1">
              <a:lnSpc>
                <a:spcPct val="150000"/>
              </a:lnSpc>
            </a:pPr>
            <a:r>
              <a:rPr lang="ko-KR" altLang="en-US" dirty="0" smtClean="0">
                <a:sym typeface="Wingdings" pitchFamily="2" charset="2"/>
              </a:rPr>
              <a:t>비용 문제로 별도의 검증집합이 없는 상황에 유용한 모델 선택 기법</a:t>
            </a:r>
            <a:endParaRPr lang="en-US" altLang="ko-KR" dirty="0" smtClean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 smtClean="0">
                <a:sym typeface="Wingdings" pitchFamily="2" charset="2"/>
              </a:rPr>
              <a:t>훈련집합을</a:t>
            </a:r>
            <a:r>
              <a:rPr lang="en-US" altLang="ko-KR" dirty="0" smtClean="0">
                <a:sym typeface="Wingdings" pitchFamily="2" charset="2"/>
              </a:rPr>
              <a:t> </a:t>
            </a:r>
            <a:r>
              <a:rPr lang="ko-KR" altLang="en-US" dirty="0" smtClean="0">
                <a:sym typeface="Wingdings" pitchFamily="2" charset="2"/>
              </a:rPr>
              <a:t>등분하여</a:t>
            </a:r>
            <a:r>
              <a:rPr lang="en-US" altLang="ko-KR" dirty="0" smtClean="0">
                <a:sym typeface="Wingdings" pitchFamily="2" charset="2"/>
              </a:rPr>
              <a:t>,</a:t>
            </a:r>
            <a:r>
              <a:rPr lang="ko-KR" altLang="en-US" dirty="0" smtClean="0">
                <a:sym typeface="Wingdings" pitchFamily="2" charset="2"/>
              </a:rPr>
              <a:t> 학습과 평가 과정을 여러 번 반복한 후 평균 사용</a:t>
            </a:r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marL="161925" indent="0"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b="0" i="1" dirty="0">
              <a:latin typeface="Cambria Math"/>
            </a:endParaRPr>
          </a:p>
          <a:p>
            <a:pPr lvl="1">
              <a:lnSpc>
                <a:spcPct val="150000"/>
              </a:lnSpc>
            </a:pPr>
            <a:endParaRPr lang="en-US" altLang="ko-KR" baseline="30000" dirty="0" smtClean="0"/>
          </a:p>
          <a:p>
            <a:pPr lvl="1">
              <a:lnSpc>
                <a:spcPct val="150000"/>
              </a:lnSpc>
            </a:pPr>
            <a:endParaRPr lang="en-US" altLang="ko-KR" baseline="30000" dirty="0" smtClean="0"/>
          </a:p>
          <a:p>
            <a:pPr lvl="1">
              <a:lnSpc>
                <a:spcPct val="150000"/>
              </a:lnSpc>
            </a:pPr>
            <a:endParaRPr lang="en-US" altLang="ko-KR" baseline="30000" dirty="0"/>
          </a:p>
          <a:p>
            <a:pPr lvl="1">
              <a:lnSpc>
                <a:spcPct val="150000"/>
              </a:lnSpc>
            </a:pPr>
            <a:endParaRPr lang="en-US" altLang="ko-KR" baseline="30000" dirty="0" smtClean="0"/>
          </a:p>
          <a:p>
            <a:pPr lvl="1">
              <a:lnSpc>
                <a:spcPct val="150000"/>
              </a:lnSpc>
            </a:pPr>
            <a:endParaRPr lang="en-US" altLang="ko-KR" baseline="30000" dirty="0"/>
          </a:p>
          <a:p>
            <a:pPr lvl="1">
              <a:lnSpc>
                <a:spcPct val="150000"/>
              </a:lnSpc>
            </a:pPr>
            <a:endParaRPr lang="en-US" altLang="ko-KR" baseline="30000" dirty="0" smtClean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>
              <a:lnSpc>
                <a:spcPct val="200000"/>
              </a:lnSpc>
            </a:pPr>
            <a:endParaRPr lang="en-US" altLang="ko-KR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528718"/>
            <a:ext cx="6408192" cy="37235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95870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280920" cy="548680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1.5.3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검증집합과 교차검증을 이용한 모델 선택 알고리즘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>
                <a:sym typeface="Wingdings" pitchFamily="2" charset="2"/>
              </a:rPr>
              <a:t>부트스트랩</a:t>
            </a:r>
            <a:r>
              <a:rPr lang="en-US" altLang="ko-KR" baseline="30000" dirty="0" smtClean="0">
                <a:sym typeface="Wingdings" pitchFamily="2" charset="2"/>
              </a:rPr>
              <a:t>boot strap</a:t>
            </a:r>
          </a:p>
          <a:p>
            <a:pPr lvl="1">
              <a:lnSpc>
                <a:spcPct val="150000"/>
              </a:lnSpc>
            </a:pPr>
            <a:r>
              <a:rPr lang="ko-KR" altLang="en-US" dirty="0" err="1" smtClean="0">
                <a:sym typeface="Wingdings" pitchFamily="2" charset="2"/>
              </a:rPr>
              <a:t>난수를</a:t>
            </a:r>
            <a:r>
              <a:rPr lang="ko-KR" altLang="en-US" dirty="0" smtClean="0">
                <a:sym typeface="Wingdings" pitchFamily="2" charset="2"/>
              </a:rPr>
              <a:t> 이용한 샘플링 반복</a:t>
            </a:r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marL="161925" indent="0"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b="0" i="1" dirty="0">
              <a:latin typeface="Cambria Math"/>
            </a:endParaRPr>
          </a:p>
          <a:p>
            <a:pPr lvl="1">
              <a:lnSpc>
                <a:spcPct val="150000"/>
              </a:lnSpc>
            </a:pPr>
            <a:endParaRPr lang="en-US" altLang="ko-KR" baseline="30000" dirty="0" smtClean="0"/>
          </a:p>
          <a:p>
            <a:pPr lvl="1">
              <a:lnSpc>
                <a:spcPct val="150000"/>
              </a:lnSpc>
            </a:pPr>
            <a:endParaRPr lang="en-US" altLang="ko-KR" baseline="30000" dirty="0" smtClean="0"/>
          </a:p>
          <a:p>
            <a:pPr lvl="1">
              <a:lnSpc>
                <a:spcPct val="150000"/>
              </a:lnSpc>
            </a:pPr>
            <a:endParaRPr lang="en-US" altLang="ko-KR" baseline="30000" dirty="0"/>
          </a:p>
          <a:p>
            <a:pPr lvl="1">
              <a:lnSpc>
                <a:spcPct val="150000"/>
              </a:lnSpc>
            </a:pPr>
            <a:endParaRPr lang="en-US" altLang="ko-KR" baseline="30000" dirty="0" smtClean="0"/>
          </a:p>
          <a:p>
            <a:pPr lvl="1">
              <a:lnSpc>
                <a:spcPct val="150000"/>
              </a:lnSpc>
            </a:pPr>
            <a:endParaRPr lang="en-US" altLang="ko-KR" baseline="30000" dirty="0"/>
          </a:p>
          <a:p>
            <a:pPr lvl="1">
              <a:lnSpc>
                <a:spcPct val="150000"/>
              </a:lnSpc>
            </a:pPr>
            <a:endParaRPr lang="en-US" altLang="ko-KR" baseline="30000" dirty="0" smtClean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>
              <a:lnSpc>
                <a:spcPct val="200000"/>
              </a:lnSpc>
            </a:pPr>
            <a:endParaRPr lang="en-US" altLang="ko-KR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060848"/>
            <a:ext cx="8197710" cy="3384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20820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280920" cy="548680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1.5.4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모델 선택의 한계와 현실적인 해결책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>
                <a:sym typeface="Wingdings" pitchFamily="2" charset="2"/>
              </a:rPr>
              <a:t>[</a:t>
            </a:r>
            <a:r>
              <a:rPr lang="ko-KR" altLang="en-US" dirty="0" smtClean="0">
                <a:sym typeface="Wingdings" pitchFamily="2" charset="2"/>
              </a:rPr>
              <a:t>알고리즘 </a:t>
            </a:r>
            <a:r>
              <a:rPr lang="en-US" altLang="ko-KR" dirty="0" smtClean="0">
                <a:sym typeface="Wingdings" pitchFamily="2" charset="2"/>
              </a:rPr>
              <a:t>1-2, 1-3, 1-4]</a:t>
            </a:r>
            <a:r>
              <a:rPr lang="ko-KR" altLang="en-US" dirty="0" smtClean="0">
                <a:sym typeface="Wingdings" pitchFamily="2" charset="2"/>
              </a:rPr>
              <a:t>에서 모델 집합 </a:t>
            </a:r>
            <a:r>
              <a:rPr lang="el-GR" altLang="ko-KR" dirty="0" smtClean="0">
                <a:sym typeface="Wingdings" pitchFamily="2" charset="2"/>
              </a:rPr>
              <a:t>Ω</a:t>
            </a:r>
            <a:endParaRPr lang="en-US" altLang="ko-KR" dirty="0" smtClean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r>
              <a:rPr lang="en-US" altLang="ko-KR" dirty="0" smtClean="0">
                <a:sym typeface="Wingdings" pitchFamily="2" charset="2"/>
              </a:rPr>
              <a:t>[</a:t>
            </a:r>
            <a:r>
              <a:rPr lang="ko-KR" altLang="en-US" dirty="0" smtClean="0">
                <a:sym typeface="Wingdings" pitchFamily="2" charset="2"/>
              </a:rPr>
              <a:t>그림 </a:t>
            </a:r>
            <a:r>
              <a:rPr lang="en-US" altLang="ko-KR" dirty="0" smtClean="0">
                <a:sym typeface="Wingdings" pitchFamily="2" charset="2"/>
              </a:rPr>
              <a:t>1-13]</a:t>
            </a:r>
            <a:r>
              <a:rPr lang="ko-KR" altLang="en-US" dirty="0" smtClean="0">
                <a:sym typeface="Wingdings" pitchFamily="2" charset="2"/>
              </a:rPr>
              <a:t>에서는 서로 다른 차수의 다항식이 </a:t>
            </a:r>
            <a:r>
              <a:rPr lang="el-GR" altLang="ko-KR" dirty="0" smtClean="0">
                <a:sym typeface="Wingdings" pitchFamily="2" charset="2"/>
              </a:rPr>
              <a:t>Ω</a:t>
            </a:r>
            <a:r>
              <a:rPr lang="ko-KR" altLang="en-US" dirty="0" smtClean="0">
                <a:sym typeface="Wingdings" pitchFamily="2" charset="2"/>
              </a:rPr>
              <a:t>인</a:t>
            </a:r>
            <a:r>
              <a:rPr lang="el-GR" altLang="ko-KR" dirty="0" smtClean="0">
                <a:sym typeface="Wingdings" pitchFamily="2" charset="2"/>
              </a:rPr>
              <a:t> </a:t>
            </a:r>
            <a:r>
              <a:rPr lang="ko-KR" altLang="en-US" dirty="0" smtClean="0">
                <a:sym typeface="Wingdings" pitchFamily="2" charset="2"/>
              </a:rPr>
              <a:t>셈</a:t>
            </a:r>
            <a:endParaRPr lang="en-US" altLang="ko-KR" dirty="0" smtClean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 smtClean="0">
                <a:sym typeface="Wingdings" pitchFamily="2" charset="2"/>
              </a:rPr>
              <a:t>현실에서는 아주 다양</a:t>
            </a:r>
            <a:endParaRPr lang="en-US" altLang="ko-KR" dirty="0" smtClean="0">
              <a:sym typeface="Wingdings" pitchFamily="2" charset="2"/>
            </a:endParaRPr>
          </a:p>
          <a:p>
            <a:pPr lvl="2">
              <a:lnSpc>
                <a:spcPct val="150000"/>
              </a:lnSpc>
            </a:pPr>
            <a:r>
              <a:rPr lang="ko-KR" altLang="en-US" dirty="0" smtClean="0">
                <a:sym typeface="Wingdings" pitchFamily="2" charset="2"/>
              </a:rPr>
              <a:t>신경망</a:t>
            </a:r>
            <a:r>
              <a:rPr lang="en-US" altLang="ko-KR" dirty="0" smtClean="0">
                <a:sym typeface="Wingdings" pitchFamily="2" charset="2"/>
              </a:rPr>
              <a:t>(3,4,8</a:t>
            </a:r>
            <a:r>
              <a:rPr lang="ko-KR" altLang="en-US" dirty="0" smtClean="0">
                <a:sym typeface="Wingdings" pitchFamily="2" charset="2"/>
              </a:rPr>
              <a:t>장</a:t>
            </a:r>
            <a:r>
              <a:rPr lang="en-US" altLang="ko-KR" dirty="0" smtClean="0">
                <a:sym typeface="Wingdings" pitchFamily="2" charset="2"/>
              </a:rPr>
              <a:t>), </a:t>
            </a:r>
            <a:r>
              <a:rPr lang="ko-KR" altLang="en-US" dirty="0" smtClean="0">
                <a:sym typeface="Wingdings" pitchFamily="2" charset="2"/>
              </a:rPr>
              <a:t>강화 학습</a:t>
            </a:r>
            <a:r>
              <a:rPr lang="en-US" altLang="ko-KR" dirty="0" smtClean="0">
                <a:sym typeface="Wingdings" pitchFamily="2" charset="2"/>
              </a:rPr>
              <a:t>(9</a:t>
            </a:r>
            <a:r>
              <a:rPr lang="ko-KR" altLang="en-US" dirty="0" smtClean="0">
                <a:sym typeface="Wingdings" pitchFamily="2" charset="2"/>
              </a:rPr>
              <a:t>장</a:t>
            </a:r>
            <a:r>
              <a:rPr lang="en-US" altLang="ko-KR" dirty="0" smtClean="0">
                <a:sym typeface="Wingdings" pitchFamily="2" charset="2"/>
              </a:rPr>
              <a:t>), </a:t>
            </a:r>
            <a:r>
              <a:rPr lang="ko-KR" altLang="en-US" dirty="0" smtClean="0">
                <a:sym typeface="Wingdings" pitchFamily="2" charset="2"/>
              </a:rPr>
              <a:t>확률 </a:t>
            </a:r>
            <a:r>
              <a:rPr lang="ko-KR" altLang="en-US" dirty="0" err="1" smtClean="0">
                <a:sym typeface="Wingdings" pitchFamily="2" charset="2"/>
              </a:rPr>
              <a:t>그래피컬</a:t>
            </a:r>
            <a:r>
              <a:rPr lang="ko-KR" altLang="en-US" dirty="0" smtClean="0">
                <a:sym typeface="Wingdings" pitchFamily="2" charset="2"/>
              </a:rPr>
              <a:t> 모델</a:t>
            </a:r>
            <a:r>
              <a:rPr lang="en-US" altLang="ko-KR" dirty="0" smtClean="0">
                <a:sym typeface="Wingdings" pitchFamily="2" charset="2"/>
              </a:rPr>
              <a:t>(10</a:t>
            </a:r>
            <a:r>
              <a:rPr lang="ko-KR" altLang="en-US" dirty="0" smtClean="0">
                <a:sym typeface="Wingdings" pitchFamily="2" charset="2"/>
              </a:rPr>
              <a:t>장</a:t>
            </a:r>
            <a:r>
              <a:rPr lang="en-US" altLang="ko-KR" dirty="0" smtClean="0">
                <a:sym typeface="Wingdings" pitchFamily="2" charset="2"/>
              </a:rPr>
              <a:t>), SVM(11</a:t>
            </a:r>
            <a:r>
              <a:rPr lang="ko-KR" altLang="en-US" dirty="0" smtClean="0">
                <a:sym typeface="Wingdings" pitchFamily="2" charset="2"/>
              </a:rPr>
              <a:t>장</a:t>
            </a:r>
            <a:r>
              <a:rPr lang="en-US" altLang="ko-KR" dirty="0" smtClean="0">
                <a:sym typeface="Wingdings" pitchFamily="2" charset="2"/>
              </a:rPr>
              <a:t>), </a:t>
            </a:r>
            <a:r>
              <a:rPr lang="ko-KR" altLang="en-US" dirty="0" smtClean="0">
                <a:sym typeface="Wingdings" pitchFamily="2" charset="2"/>
              </a:rPr>
              <a:t>트리 분류기 </a:t>
            </a:r>
            <a:r>
              <a:rPr lang="en-US" altLang="ko-KR" dirty="0" smtClean="0">
                <a:sym typeface="Wingdings" pitchFamily="2" charset="2"/>
              </a:rPr>
              <a:t>(12</a:t>
            </a:r>
            <a:r>
              <a:rPr lang="ko-KR" altLang="en-US" dirty="0" smtClean="0">
                <a:sym typeface="Wingdings" pitchFamily="2" charset="2"/>
              </a:rPr>
              <a:t>장</a:t>
            </a:r>
            <a:r>
              <a:rPr lang="en-US" altLang="ko-KR" dirty="0" smtClean="0">
                <a:sym typeface="Wingdings" pitchFamily="2" charset="2"/>
              </a:rPr>
              <a:t>) </a:t>
            </a:r>
            <a:r>
              <a:rPr lang="ko-KR" altLang="en-US" dirty="0" smtClean="0">
                <a:sym typeface="Wingdings" pitchFamily="2" charset="2"/>
              </a:rPr>
              <a:t>등이 선택 대상</a:t>
            </a:r>
            <a:endParaRPr lang="en-US" altLang="ko-KR" dirty="0" smtClean="0">
              <a:sym typeface="Wingdings" pitchFamily="2" charset="2"/>
            </a:endParaRPr>
          </a:p>
          <a:p>
            <a:pPr lvl="2">
              <a:lnSpc>
                <a:spcPct val="150000"/>
              </a:lnSpc>
            </a:pPr>
            <a:r>
              <a:rPr lang="ko-KR" altLang="en-US" dirty="0" smtClean="0">
                <a:sym typeface="Wingdings" pitchFamily="2" charset="2"/>
              </a:rPr>
              <a:t>신경망을 채택하더라도 </a:t>
            </a:r>
            <a:r>
              <a:rPr lang="en-US" altLang="ko-KR" dirty="0" smtClean="0">
                <a:sym typeface="Wingdings" pitchFamily="2" charset="2"/>
              </a:rPr>
              <a:t>MLP(3</a:t>
            </a:r>
            <a:r>
              <a:rPr lang="ko-KR" altLang="en-US" dirty="0" smtClean="0">
                <a:sym typeface="Wingdings" pitchFamily="2" charset="2"/>
              </a:rPr>
              <a:t>장</a:t>
            </a:r>
            <a:r>
              <a:rPr lang="en-US" altLang="ko-KR" dirty="0" smtClean="0">
                <a:sym typeface="Wingdings" pitchFamily="2" charset="2"/>
              </a:rPr>
              <a:t>), </a:t>
            </a:r>
            <a:r>
              <a:rPr lang="ko-KR" altLang="en-US" dirty="0" smtClean="0">
                <a:sym typeface="Wingdings" pitchFamily="2" charset="2"/>
              </a:rPr>
              <a:t>깊은 </a:t>
            </a:r>
            <a:r>
              <a:rPr lang="en-US" altLang="ko-KR" dirty="0" smtClean="0">
                <a:sym typeface="Wingdings" pitchFamily="2" charset="2"/>
              </a:rPr>
              <a:t>MLP(4</a:t>
            </a:r>
            <a:r>
              <a:rPr lang="ko-KR" altLang="en-US" dirty="0" smtClean="0">
                <a:sym typeface="Wingdings" pitchFamily="2" charset="2"/>
              </a:rPr>
              <a:t>장</a:t>
            </a:r>
            <a:r>
              <a:rPr lang="en-US" altLang="ko-KR" dirty="0" smtClean="0">
                <a:sym typeface="Wingdings" pitchFamily="2" charset="2"/>
              </a:rPr>
              <a:t>), CNN(4</a:t>
            </a:r>
            <a:r>
              <a:rPr lang="ko-KR" altLang="en-US" dirty="0" smtClean="0">
                <a:sym typeface="Wingdings" pitchFamily="2" charset="2"/>
              </a:rPr>
              <a:t>장</a:t>
            </a:r>
            <a:r>
              <a:rPr lang="en-US" altLang="ko-KR" dirty="0" smtClean="0">
                <a:sym typeface="Wingdings" pitchFamily="2" charset="2"/>
              </a:rPr>
              <a:t>) </a:t>
            </a:r>
            <a:r>
              <a:rPr lang="ko-KR" altLang="en-US" dirty="0" smtClean="0">
                <a:sym typeface="Wingdings" pitchFamily="2" charset="2"/>
              </a:rPr>
              <a:t>등 아주 많음</a:t>
            </a:r>
            <a:endParaRPr lang="en-US" altLang="ko-KR" dirty="0" smtClean="0">
              <a:sym typeface="Wingdings" pitchFamily="2" charset="2"/>
            </a:endParaRPr>
          </a:p>
          <a:p>
            <a:r>
              <a:rPr lang="ko-KR" altLang="en-US" dirty="0" smtClean="0">
                <a:sym typeface="Wingdings" pitchFamily="2" charset="2"/>
              </a:rPr>
              <a:t>현실에서는 경험으로 큰 틀 선택한 후 </a:t>
            </a:r>
            <a:endParaRPr lang="en-US" altLang="ko-KR" dirty="0" smtClean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 smtClean="0">
                <a:sym typeface="Wingdings" pitchFamily="2" charset="2"/>
              </a:rPr>
              <a:t>모델 선택 알고리즘으로 세부 모델 선택하는 전략 사용</a:t>
            </a:r>
            <a:endParaRPr lang="en-US" altLang="ko-KR" dirty="0" smtClean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 smtClean="0">
                <a:sym typeface="Wingdings" pitchFamily="2" charset="2"/>
              </a:rPr>
              <a:t>예</a:t>
            </a:r>
            <a:r>
              <a:rPr lang="en-US" altLang="ko-KR" dirty="0" smtClean="0">
                <a:sym typeface="Wingdings" pitchFamily="2" charset="2"/>
              </a:rPr>
              <a:t>) CNN</a:t>
            </a:r>
            <a:r>
              <a:rPr lang="ko-KR" altLang="en-US" dirty="0" smtClean="0">
                <a:sym typeface="Wingdings" pitchFamily="2" charset="2"/>
              </a:rPr>
              <a:t>을 사용하기로 정한 후</a:t>
            </a:r>
            <a:r>
              <a:rPr lang="en-US" altLang="ko-KR" dirty="0" smtClean="0">
                <a:sym typeface="Wingdings" pitchFamily="2" charset="2"/>
              </a:rPr>
              <a:t>, </a:t>
            </a:r>
            <a:r>
              <a:rPr lang="ko-KR" altLang="en-US" dirty="0" err="1" smtClean="0">
                <a:sym typeface="Wingdings" pitchFamily="2" charset="2"/>
              </a:rPr>
              <a:t>은닉층</a:t>
            </a:r>
            <a:r>
              <a:rPr lang="ko-KR" altLang="en-US" dirty="0" smtClean="0">
                <a:sym typeface="Wingdings" pitchFamily="2" charset="2"/>
              </a:rPr>
              <a:t> 개수</a:t>
            </a:r>
            <a:r>
              <a:rPr lang="en-US" altLang="ko-KR" dirty="0" smtClean="0">
                <a:sym typeface="Wingdings" pitchFamily="2" charset="2"/>
              </a:rPr>
              <a:t>, </a:t>
            </a:r>
            <a:r>
              <a:rPr lang="ko-KR" altLang="en-US" dirty="0" smtClean="0">
                <a:sym typeface="Wingdings" pitchFamily="2" charset="2"/>
              </a:rPr>
              <a:t>활성함수</a:t>
            </a:r>
            <a:r>
              <a:rPr lang="en-US" altLang="ko-KR" dirty="0" smtClean="0">
                <a:sym typeface="Wingdings" pitchFamily="2" charset="2"/>
              </a:rPr>
              <a:t>, </a:t>
            </a:r>
            <a:r>
              <a:rPr lang="ko-KR" altLang="en-US" dirty="0" err="1" smtClean="0">
                <a:sym typeface="Wingdings" pitchFamily="2" charset="2"/>
              </a:rPr>
              <a:t>모멘툼</a:t>
            </a:r>
            <a:r>
              <a:rPr lang="ko-KR" altLang="en-US" dirty="0" smtClean="0">
                <a:sym typeface="Wingdings" pitchFamily="2" charset="2"/>
              </a:rPr>
              <a:t> 계수 등을 정하는데 모델 선택 알고리즘을 적용함</a:t>
            </a:r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marL="161925" indent="0"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b="0" i="1" dirty="0">
              <a:latin typeface="Cambria Math"/>
            </a:endParaRPr>
          </a:p>
          <a:p>
            <a:pPr lvl="1">
              <a:lnSpc>
                <a:spcPct val="150000"/>
              </a:lnSpc>
            </a:pPr>
            <a:endParaRPr lang="en-US" altLang="ko-KR" baseline="30000" dirty="0" smtClean="0"/>
          </a:p>
          <a:p>
            <a:pPr lvl="1">
              <a:lnSpc>
                <a:spcPct val="150000"/>
              </a:lnSpc>
            </a:pPr>
            <a:endParaRPr lang="en-US" altLang="ko-KR" baseline="30000" dirty="0" smtClean="0"/>
          </a:p>
          <a:p>
            <a:pPr lvl="1">
              <a:lnSpc>
                <a:spcPct val="150000"/>
              </a:lnSpc>
            </a:pPr>
            <a:endParaRPr lang="en-US" altLang="ko-KR" baseline="30000" dirty="0"/>
          </a:p>
          <a:p>
            <a:pPr lvl="1">
              <a:lnSpc>
                <a:spcPct val="150000"/>
              </a:lnSpc>
            </a:pPr>
            <a:endParaRPr lang="en-US" altLang="ko-KR" baseline="30000" dirty="0" smtClean="0"/>
          </a:p>
          <a:p>
            <a:pPr lvl="1">
              <a:lnSpc>
                <a:spcPct val="150000"/>
              </a:lnSpc>
            </a:pPr>
            <a:endParaRPr lang="en-US" altLang="ko-KR" baseline="30000" dirty="0"/>
          </a:p>
          <a:p>
            <a:pPr lvl="1">
              <a:lnSpc>
                <a:spcPct val="150000"/>
              </a:lnSpc>
            </a:pPr>
            <a:endParaRPr lang="en-US" altLang="ko-KR" baseline="30000" dirty="0" smtClean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>
              <a:lnSpc>
                <a:spcPct val="200000"/>
              </a:lnSpc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735087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280920" cy="548680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1.5.4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모델 선택의 한계와 현실적인 해결책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>
                <a:sym typeface="Wingdings" pitchFamily="2" charset="2"/>
              </a:rPr>
              <a:t>이런 경험적인 접근방법에 대한 </a:t>
            </a:r>
            <a:r>
              <a:rPr lang="en-US" altLang="ko-KR" dirty="0" smtClean="0">
                <a:sym typeface="Wingdings" pitchFamily="2" charset="2"/>
              </a:rPr>
              <a:t>『Deep Learning』 </a:t>
            </a:r>
            <a:r>
              <a:rPr lang="ko-KR" altLang="en-US" dirty="0" smtClean="0">
                <a:sym typeface="Wingdings" pitchFamily="2" charset="2"/>
              </a:rPr>
              <a:t>책의 비유</a:t>
            </a:r>
            <a:endParaRPr lang="en-US" altLang="ko-KR" dirty="0" smtClean="0">
              <a:sym typeface="Wingdings" pitchFamily="2" charset="2"/>
            </a:endParaRPr>
          </a:p>
          <a:p>
            <a:endParaRPr lang="en-US" altLang="ko-KR" dirty="0">
              <a:sym typeface="Wingdings" pitchFamily="2" charset="2"/>
            </a:endParaRPr>
          </a:p>
          <a:p>
            <a:endParaRPr lang="en-US" altLang="ko-KR" dirty="0" smtClean="0">
              <a:sym typeface="Wingdings" pitchFamily="2" charset="2"/>
            </a:endParaRPr>
          </a:p>
          <a:p>
            <a:endParaRPr lang="en-US" altLang="ko-KR" dirty="0">
              <a:sym typeface="Wingdings" pitchFamily="2" charset="2"/>
            </a:endParaRPr>
          </a:p>
          <a:p>
            <a:r>
              <a:rPr lang="ko-KR" altLang="en-US" dirty="0" smtClean="0">
                <a:sym typeface="Wingdings" pitchFamily="2" charset="2"/>
              </a:rPr>
              <a:t>현대 기계 학습의 전략</a:t>
            </a:r>
            <a:endParaRPr lang="en-US" altLang="ko-KR" dirty="0" smtClean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 smtClean="0">
                <a:sym typeface="Wingdings" pitchFamily="2" charset="2"/>
              </a:rPr>
              <a:t>용량이 충분히 큰 모델을 선택 한 후</a:t>
            </a:r>
            <a:r>
              <a:rPr lang="en-US" altLang="ko-KR" dirty="0" smtClean="0">
                <a:sym typeface="Wingdings" pitchFamily="2" charset="2"/>
              </a:rPr>
              <a:t>, </a:t>
            </a:r>
            <a:r>
              <a:rPr lang="ko-KR" altLang="en-US" dirty="0" smtClean="0">
                <a:sym typeface="Wingdings" pitchFamily="2" charset="2"/>
              </a:rPr>
              <a:t>선택한 모델이 정상을 벗어나지 않도록 여러 가지 </a:t>
            </a:r>
            <a:r>
              <a:rPr lang="ko-KR" altLang="en-US" dirty="0" smtClean="0">
                <a:solidFill>
                  <a:srgbClr val="0000FF"/>
                </a:solidFill>
                <a:sym typeface="Wingdings" pitchFamily="2" charset="2"/>
              </a:rPr>
              <a:t>규제</a:t>
            </a:r>
            <a:r>
              <a:rPr lang="en-US" altLang="ko-KR" baseline="30000" dirty="0" smtClean="0">
                <a:solidFill>
                  <a:srgbClr val="0000FF"/>
                </a:solidFill>
                <a:sym typeface="Wingdings" pitchFamily="2" charset="2"/>
              </a:rPr>
              <a:t>regularization</a:t>
            </a:r>
            <a:r>
              <a:rPr lang="ko-KR" altLang="en-US" dirty="0" smtClean="0">
                <a:solidFill>
                  <a:srgbClr val="0000FF"/>
                </a:solidFill>
                <a:sym typeface="Wingdings" pitchFamily="2" charset="2"/>
              </a:rPr>
              <a:t> </a:t>
            </a:r>
            <a:r>
              <a:rPr lang="ko-KR" altLang="en-US" dirty="0" smtClean="0">
                <a:sym typeface="Wingdings" pitchFamily="2" charset="2"/>
              </a:rPr>
              <a:t>기법을 적용함</a:t>
            </a:r>
            <a:endParaRPr lang="en-US" altLang="ko-KR" dirty="0" smtClean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 smtClean="0">
                <a:sym typeface="Wingdings" pitchFamily="2" charset="2"/>
              </a:rPr>
              <a:t>예</a:t>
            </a:r>
            <a:r>
              <a:rPr lang="en-US" altLang="ko-KR" dirty="0" smtClean="0">
                <a:sym typeface="Wingdings" pitchFamily="2" charset="2"/>
              </a:rPr>
              <a:t>) [</a:t>
            </a:r>
            <a:r>
              <a:rPr lang="ko-KR" altLang="en-US" dirty="0" smtClean="0">
                <a:sym typeface="Wingdings" pitchFamily="2" charset="2"/>
              </a:rPr>
              <a:t>그림 </a:t>
            </a:r>
            <a:r>
              <a:rPr lang="en-US" altLang="ko-KR" dirty="0" smtClean="0">
                <a:sym typeface="Wingdings" pitchFamily="2" charset="2"/>
              </a:rPr>
              <a:t>1-13]</a:t>
            </a:r>
            <a:r>
              <a:rPr lang="ko-KR" altLang="en-US" dirty="0" smtClean="0">
                <a:sym typeface="Wingdings" pitchFamily="2" charset="2"/>
              </a:rPr>
              <a:t>의 경우 </a:t>
            </a:r>
            <a:r>
              <a:rPr lang="en-US" altLang="ko-KR" dirty="0" smtClean="0">
                <a:sym typeface="Wingdings" pitchFamily="2" charset="2"/>
              </a:rPr>
              <a:t>12</a:t>
            </a:r>
            <a:r>
              <a:rPr lang="ko-KR" altLang="en-US" dirty="0" smtClean="0">
                <a:sym typeface="Wingdings" pitchFamily="2" charset="2"/>
              </a:rPr>
              <a:t>차 다항식을 선택한 후 적절히 규제를 적용</a:t>
            </a:r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marL="161925" indent="0"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b="0" i="1" dirty="0">
              <a:latin typeface="Cambria Math"/>
            </a:endParaRPr>
          </a:p>
          <a:p>
            <a:pPr lvl="1">
              <a:lnSpc>
                <a:spcPct val="150000"/>
              </a:lnSpc>
            </a:pPr>
            <a:endParaRPr lang="en-US" altLang="ko-KR" baseline="30000" dirty="0" smtClean="0"/>
          </a:p>
          <a:p>
            <a:pPr lvl="1">
              <a:lnSpc>
                <a:spcPct val="150000"/>
              </a:lnSpc>
            </a:pPr>
            <a:endParaRPr lang="en-US" altLang="ko-KR" baseline="30000" dirty="0" smtClean="0"/>
          </a:p>
          <a:p>
            <a:pPr lvl="1">
              <a:lnSpc>
                <a:spcPct val="150000"/>
              </a:lnSpc>
            </a:pPr>
            <a:endParaRPr lang="en-US" altLang="ko-KR" baseline="30000" dirty="0"/>
          </a:p>
          <a:p>
            <a:pPr lvl="1">
              <a:lnSpc>
                <a:spcPct val="150000"/>
              </a:lnSpc>
            </a:pPr>
            <a:endParaRPr lang="en-US" altLang="ko-KR" baseline="30000" dirty="0" smtClean="0"/>
          </a:p>
          <a:p>
            <a:pPr lvl="1">
              <a:lnSpc>
                <a:spcPct val="150000"/>
              </a:lnSpc>
            </a:pPr>
            <a:endParaRPr lang="en-US" altLang="ko-KR" baseline="30000" dirty="0"/>
          </a:p>
          <a:p>
            <a:pPr lvl="1">
              <a:lnSpc>
                <a:spcPct val="150000"/>
              </a:lnSpc>
            </a:pPr>
            <a:endParaRPr lang="en-US" altLang="ko-KR" baseline="30000" dirty="0" smtClean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>
              <a:lnSpc>
                <a:spcPct val="200000"/>
              </a:lnSpc>
            </a:pPr>
            <a:endParaRPr lang="en-US" altLang="ko-KR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628800"/>
            <a:ext cx="7885137" cy="832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315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280920" cy="548680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1.6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규제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>
                <a:sym typeface="Wingdings" pitchFamily="2" charset="2"/>
              </a:rPr>
              <a:t>1.6.1 </a:t>
            </a:r>
            <a:r>
              <a:rPr lang="ko-KR" altLang="en-US" dirty="0" smtClean="0">
                <a:sym typeface="Wingdings" pitchFamily="2" charset="2"/>
              </a:rPr>
              <a:t>데이터 확대</a:t>
            </a:r>
            <a:endParaRPr lang="en-US" altLang="ko-KR" dirty="0">
              <a:sym typeface="Wingdings" pitchFamily="2" charset="2"/>
            </a:endParaRPr>
          </a:p>
          <a:p>
            <a:r>
              <a:rPr lang="en-US" altLang="ko-KR" dirty="0" smtClean="0">
                <a:sym typeface="Wingdings" pitchFamily="2" charset="2"/>
              </a:rPr>
              <a:t>1.6.2 </a:t>
            </a:r>
            <a:r>
              <a:rPr lang="ko-KR" altLang="en-US" dirty="0" smtClean="0">
                <a:sym typeface="Wingdings" pitchFamily="2" charset="2"/>
              </a:rPr>
              <a:t>가중치 감쇠</a:t>
            </a:r>
            <a:endParaRPr lang="en-US" altLang="ko-KR" dirty="0" smtClean="0">
              <a:sym typeface="Wingdings" pitchFamily="2" charset="2"/>
            </a:endParaRPr>
          </a:p>
          <a:p>
            <a:endParaRPr lang="en-US" altLang="ko-KR" dirty="0">
              <a:sym typeface="Wingdings" pitchFamily="2" charset="2"/>
            </a:endParaRPr>
          </a:p>
          <a:p>
            <a:endParaRPr lang="en-US" altLang="ko-KR" dirty="0" smtClean="0">
              <a:sym typeface="Wingdings" pitchFamily="2" charset="2"/>
            </a:endParaRPr>
          </a:p>
          <a:p>
            <a:endParaRPr lang="en-US" altLang="ko-KR" dirty="0" smtClean="0">
              <a:sym typeface="Wingdings" pitchFamily="2" charset="2"/>
            </a:endParaRPr>
          </a:p>
          <a:p>
            <a:r>
              <a:rPr lang="ko-KR" altLang="en-US" dirty="0" smtClean="0">
                <a:sym typeface="Wingdings" pitchFamily="2" charset="2"/>
              </a:rPr>
              <a:t>규제를 중요하게 다룬 책 </a:t>
            </a:r>
            <a:r>
              <a:rPr lang="en-US" altLang="ko-KR" dirty="0" smtClean="0">
                <a:sym typeface="Wingdings" pitchFamily="2" charset="2"/>
              </a:rPr>
              <a:t>[Goodfellow2016(7</a:t>
            </a:r>
            <a:r>
              <a:rPr lang="ko-KR" altLang="en-US" dirty="0" smtClean="0">
                <a:sym typeface="Wingdings" pitchFamily="2" charset="2"/>
              </a:rPr>
              <a:t>장</a:t>
            </a:r>
            <a:r>
              <a:rPr lang="en-US" altLang="ko-KR" dirty="0" smtClean="0">
                <a:sym typeface="Wingdings" pitchFamily="2" charset="2"/>
              </a:rPr>
              <a:t>)] [Haykin2009(7</a:t>
            </a:r>
            <a:r>
              <a:rPr lang="ko-KR" altLang="en-US" dirty="0" smtClean="0">
                <a:sym typeface="Wingdings" pitchFamily="2" charset="2"/>
              </a:rPr>
              <a:t>장</a:t>
            </a:r>
            <a:r>
              <a:rPr lang="en-US" altLang="ko-KR" dirty="0" smtClean="0">
                <a:sym typeface="Wingdings" pitchFamily="2" charset="2"/>
              </a:rPr>
              <a:t>)]</a:t>
            </a:r>
          </a:p>
          <a:p>
            <a:r>
              <a:rPr lang="ko-KR" altLang="en-US" dirty="0" smtClean="0">
                <a:sym typeface="Wingdings" pitchFamily="2" charset="2"/>
              </a:rPr>
              <a:t>이 책은 </a:t>
            </a:r>
            <a:r>
              <a:rPr lang="en-US" altLang="ko-KR" dirty="0" smtClean="0">
                <a:sym typeface="Wingdings" pitchFamily="2" charset="2"/>
              </a:rPr>
              <a:t>5.3~5.4</a:t>
            </a:r>
            <a:r>
              <a:rPr lang="ko-KR" altLang="en-US" dirty="0" smtClean="0">
                <a:sym typeface="Wingdings" pitchFamily="2" charset="2"/>
              </a:rPr>
              <a:t>절에서 자세히 다룸</a:t>
            </a:r>
            <a:endParaRPr lang="en-US" altLang="ko-KR" dirty="0" smtClean="0">
              <a:sym typeface="Wingdings" pitchFamily="2" charset="2"/>
            </a:endParaRPr>
          </a:p>
          <a:p>
            <a:pPr lvl="1"/>
            <a:r>
              <a:rPr lang="ko-KR" altLang="en-US" dirty="0" smtClean="0">
                <a:sym typeface="Wingdings" pitchFamily="2" charset="2"/>
              </a:rPr>
              <a:t>가중치 벌칙</a:t>
            </a:r>
            <a:r>
              <a:rPr lang="en-US" altLang="ko-KR" dirty="0" smtClean="0">
                <a:sym typeface="Wingdings" pitchFamily="2" charset="2"/>
              </a:rPr>
              <a:t>, </a:t>
            </a:r>
            <a:r>
              <a:rPr lang="ko-KR" altLang="en-US" dirty="0" smtClean="0">
                <a:sym typeface="Wingdings" pitchFamily="2" charset="2"/>
              </a:rPr>
              <a:t>조기 멈춤</a:t>
            </a:r>
            <a:r>
              <a:rPr lang="en-US" altLang="ko-KR" dirty="0" smtClean="0">
                <a:sym typeface="Wingdings" pitchFamily="2" charset="2"/>
              </a:rPr>
              <a:t>, </a:t>
            </a:r>
            <a:r>
              <a:rPr lang="ko-KR" altLang="en-US" dirty="0" smtClean="0">
                <a:sym typeface="Wingdings" pitchFamily="2" charset="2"/>
              </a:rPr>
              <a:t>데이터 확대</a:t>
            </a:r>
            <a:r>
              <a:rPr lang="en-US" altLang="ko-KR" dirty="0" smtClean="0">
                <a:sym typeface="Wingdings" pitchFamily="2" charset="2"/>
              </a:rPr>
              <a:t>, </a:t>
            </a:r>
            <a:r>
              <a:rPr lang="ko-KR" altLang="en-US" dirty="0" err="1" smtClean="0">
                <a:sym typeface="Wingdings" pitchFamily="2" charset="2"/>
              </a:rPr>
              <a:t>드롭아웃</a:t>
            </a:r>
            <a:r>
              <a:rPr lang="en-US" altLang="ko-KR" dirty="0" smtClean="0">
                <a:sym typeface="Wingdings" pitchFamily="2" charset="2"/>
              </a:rPr>
              <a:t>, </a:t>
            </a:r>
            <a:r>
              <a:rPr lang="ko-KR" altLang="en-US" dirty="0" smtClean="0">
                <a:sym typeface="Wingdings" pitchFamily="2" charset="2"/>
              </a:rPr>
              <a:t>앙상블 등</a:t>
            </a:r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marL="161925" indent="0"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b="0" i="1" dirty="0">
              <a:latin typeface="Cambria Math"/>
            </a:endParaRPr>
          </a:p>
          <a:p>
            <a:pPr lvl="1">
              <a:lnSpc>
                <a:spcPct val="150000"/>
              </a:lnSpc>
            </a:pPr>
            <a:endParaRPr lang="en-US" altLang="ko-KR" baseline="30000" dirty="0" smtClean="0"/>
          </a:p>
          <a:p>
            <a:pPr lvl="1">
              <a:lnSpc>
                <a:spcPct val="150000"/>
              </a:lnSpc>
            </a:pPr>
            <a:endParaRPr lang="en-US" altLang="ko-KR" baseline="30000" dirty="0" smtClean="0"/>
          </a:p>
          <a:p>
            <a:pPr lvl="1">
              <a:lnSpc>
                <a:spcPct val="150000"/>
              </a:lnSpc>
            </a:pPr>
            <a:endParaRPr lang="en-US" altLang="ko-KR" baseline="30000" dirty="0"/>
          </a:p>
          <a:p>
            <a:pPr lvl="1">
              <a:lnSpc>
                <a:spcPct val="150000"/>
              </a:lnSpc>
            </a:pPr>
            <a:endParaRPr lang="en-US" altLang="ko-KR" baseline="30000" dirty="0" smtClean="0"/>
          </a:p>
          <a:p>
            <a:pPr lvl="1">
              <a:lnSpc>
                <a:spcPct val="150000"/>
              </a:lnSpc>
            </a:pPr>
            <a:endParaRPr lang="en-US" altLang="ko-KR" baseline="30000" dirty="0"/>
          </a:p>
          <a:p>
            <a:pPr lvl="1">
              <a:lnSpc>
                <a:spcPct val="150000"/>
              </a:lnSpc>
            </a:pPr>
            <a:endParaRPr lang="en-US" altLang="ko-KR" baseline="30000" dirty="0" smtClean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>
              <a:lnSpc>
                <a:spcPct val="200000"/>
              </a:lnSpc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47785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280920" cy="548680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1.6.1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데이터 확대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>
                <a:sym typeface="Wingdings" pitchFamily="2" charset="2"/>
              </a:rPr>
              <a:t>데이터를 더 많이 수집하면 일반화 능력이 향상됨</a:t>
            </a:r>
            <a:endParaRPr lang="en-US" altLang="ko-KR" dirty="0">
              <a:sym typeface="Wingdings" pitchFamily="2" charset="2"/>
            </a:endParaRPr>
          </a:p>
          <a:p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marL="161925" indent="0"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b="0" i="1" dirty="0">
              <a:latin typeface="Cambria Math"/>
            </a:endParaRPr>
          </a:p>
          <a:p>
            <a:pPr lvl="1">
              <a:lnSpc>
                <a:spcPct val="150000"/>
              </a:lnSpc>
            </a:pPr>
            <a:endParaRPr lang="en-US" altLang="ko-KR" baseline="30000" dirty="0" smtClean="0"/>
          </a:p>
          <a:p>
            <a:pPr lvl="1">
              <a:lnSpc>
                <a:spcPct val="150000"/>
              </a:lnSpc>
            </a:pPr>
            <a:endParaRPr lang="en-US" altLang="ko-KR" baseline="30000" dirty="0" smtClean="0"/>
          </a:p>
          <a:p>
            <a:pPr lvl="1">
              <a:lnSpc>
                <a:spcPct val="150000"/>
              </a:lnSpc>
            </a:pPr>
            <a:endParaRPr lang="en-US" altLang="ko-KR" baseline="30000" dirty="0"/>
          </a:p>
          <a:p>
            <a:pPr lvl="1">
              <a:lnSpc>
                <a:spcPct val="150000"/>
              </a:lnSpc>
            </a:pPr>
            <a:endParaRPr lang="en-US" altLang="ko-KR" baseline="30000" dirty="0" smtClean="0"/>
          </a:p>
          <a:p>
            <a:pPr lvl="1">
              <a:lnSpc>
                <a:spcPct val="150000"/>
              </a:lnSpc>
            </a:pPr>
            <a:endParaRPr lang="en-US" altLang="ko-KR" baseline="30000" dirty="0"/>
          </a:p>
          <a:p>
            <a:pPr lvl="1">
              <a:lnSpc>
                <a:spcPct val="150000"/>
              </a:lnSpc>
            </a:pPr>
            <a:endParaRPr lang="en-US" altLang="ko-KR" baseline="30000" dirty="0" smtClean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>
              <a:lnSpc>
                <a:spcPct val="200000"/>
              </a:lnSpc>
            </a:pPr>
            <a:endParaRPr lang="en-US" altLang="ko-KR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772816"/>
            <a:ext cx="7306965" cy="35399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93606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280920" cy="548680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1.6.1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데이터 확대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>
                <a:sym typeface="Wingdings" pitchFamily="2" charset="2"/>
              </a:rPr>
              <a:t>데이터 수집은 많은 비용이 </a:t>
            </a:r>
            <a:r>
              <a:rPr lang="ko-KR" altLang="en-US" dirty="0">
                <a:sym typeface="Wingdings" pitchFamily="2" charset="2"/>
              </a:rPr>
              <a:t>듦</a:t>
            </a:r>
            <a:endParaRPr lang="en-US" altLang="ko-KR" dirty="0" smtClean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 smtClean="0">
                <a:sym typeface="Wingdings" pitchFamily="2" charset="2"/>
              </a:rPr>
              <a:t>그라운드 </a:t>
            </a:r>
            <a:r>
              <a:rPr lang="ko-KR" altLang="en-US" dirty="0" err="1" smtClean="0">
                <a:sym typeface="Wingdings" pitchFamily="2" charset="2"/>
              </a:rPr>
              <a:t>트루스를</a:t>
            </a:r>
            <a:r>
              <a:rPr lang="ko-KR" altLang="en-US" dirty="0" smtClean="0">
                <a:sym typeface="Wingdings" pitchFamily="2" charset="2"/>
              </a:rPr>
              <a:t> 사람이 일일이 </a:t>
            </a:r>
            <a:r>
              <a:rPr lang="ko-KR" altLang="en-US" dirty="0" err="1" smtClean="0">
                <a:sym typeface="Wingdings" pitchFamily="2" charset="2"/>
              </a:rPr>
              <a:t>레이블링해야</a:t>
            </a:r>
            <a:r>
              <a:rPr lang="ko-KR" altLang="en-US" dirty="0" smtClean="0">
                <a:sym typeface="Wingdings" pitchFamily="2" charset="2"/>
              </a:rPr>
              <a:t> 함</a:t>
            </a:r>
            <a:endParaRPr lang="en-US" altLang="ko-KR" dirty="0" smtClean="0">
              <a:sym typeface="Wingdings" pitchFamily="2" charset="2"/>
            </a:endParaRPr>
          </a:p>
          <a:p>
            <a:r>
              <a:rPr lang="ko-KR" altLang="en-US" dirty="0" smtClean="0">
                <a:sym typeface="Wingdings" pitchFamily="2" charset="2"/>
              </a:rPr>
              <a:t>인위적으로 데이터 확대</a:t>
            </a:r>
            <a:endParaRPr lang="en-US" altLang="ko-KR" dirty="0" smtClean="0">
              <a:sym typeface="Wingdings" pitchFamily="2" charset="2"/>
            </a:endParaRPr>
          </a:p>
          <a:p>
            <a:pPr lvl="1"/>
            <a:r>
              <a:rPr lang="ko-KR" altLang="en-US" dirty="0" smtClean="0">
                <a:sym typeface="Wingdings" pitchFamily="2" charset="2"/>
              </a:rPr>
              <a:t>훈련집합에 있는 샘플을 변형함</a:t>
            </a:r>
            <a:endParaRPr lang="en-US" altLang="ko-KR" dirty="0" smtClean="0">
              <a:sym typeface="Wingdings" pitchFamily="2" charset="2"/>
            </a:endParaRPr>
          </a:p>
          <a:p>
            <a:pPr lvl="1"/>
            <a:r>
              <a:rPr lang="ko-KR" altLang="en-US" dirty="0" smtClean="0">
                <a:sym typeface="Wingdings" pitchFamily="2" charset="2"/>
              </a:rPr>
              <a:t>약간 회전 또는 </a:t>
            </a:r>
            <a:r>
              <a:rPr lang="ko-KR" altLang="en-US" dirty="0" err="1" smtClean="0">
                <a:sym typeface="Wingdings" pitchFamily="2" charset="2"/>
              </a:rPr>
              <a:t>와핑</a:t>
            </a:r>
            <a:r>
              <a:rPr lang="ko-KR" altLang="en-US" dirty="0" smtClean="0">
                <a:sym typeface="Wingdings" pitchFamily="2" charset="2"/>
              </a:rPr>
              <a:t> </a:t>
            </a:r>
            <a:r>
              <a:rPr lang="en-US" altLang="ko-KR" dirty="0" smtClean="0">
                <a:sym typeface="Wingdings" pitchFamily="2" charset="2"/>
              </a:rPr>
              <a:t>(</a:t>
            </a:r>
            <a:r>
              <a:rPr lang="ko-KR" altLang="en-US" dirty="0" smtClean="0">
                <a:sym typeface="Wingdings" pitchFamily="2" charset="2"/>
              </a:rPr>
              <a:t>부류 소속이 변하지 않게 주의</a:t>
            </a:r>
            <a:r>
              <a:rPr lang="en-US" altLang="ko-KR" dirty="0" smtClean="0">
                <a:sym typeface="Wingdings" pitchFamily="2" charset="2"/>
              </a:rPr>
              <a:t>)</a:t>
            </a:r>
          </a:p>
          <a:p>
            <a:pPr lvl="1"/>
            <a:endParaRPr lang="en-US" altLang="ko-KR" dirty="0">
              <a:sym typeface="Wingdings" pitchFamily="2" charset="2"/>
            </a:endParaRPr>
          </a:p>
          <a:p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marL="161925" indent="0"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b="0" i="1" dirty="0">
              <a:latin typeface="Cambria Math"/>
            </a:endParaRPr>
          </a:p>
          <a:p>
            <a:pPr lvl="1">
              <a:lnSpc>
                <a:spcPct val="150000"/>
              </a:lnSpc>
            </a:pPr>
            <a:endParaRPr lang="en-US" altLang="ko-KR" baseline="30000" dirty="0" smtClean="0"/>
          </a:p>
          <a:p>
            <a:pPr lvl="1">
              <a:lnSpc>
                <a:spcPct val="150000"/>
              </a:lnSpc>
            </a:pPr>
            <a:endParaRPr lang="en-US" altLang="ko-KR" baseline="30000" dirty="0" smtClean="0"/>
          </a:p>
          <a:p>
            <a:pPr lvl="1">
              <a:lnSpc>
                <a:spcPct val="150000"/>
              </a:lnSpc>
            </a:pPr>
            <a:endParaRPr lang="en-US" altLang="ko-KR" baseline="30000" dirty="0"/>
          </a:p>
          <a:p>
            <a:pPr lvl="1">
              <a:lnSpc>
                <a:spcPct val="150000"/>
              </a:lnSpc>
            </a:pPr>
            <a:endParaRPr lang="en-US" altLang="ko-KR" baseline="30000" dirty="0" smtClean="0"/>
          </a:p>
          <a:p>
            <a:pPr lvl="1">
              <a:lnSpc>
                <a:spcPct val="150000"/>
              </a:lnSpc>
            </a:pPr>
            <a:endParaRPr lang="en-US" altLang="ko-KR" baseline="30000" dirty="0"/>
          </a:p>
          <a:p>
            <a:pPr lvl="1">
              <a:lnSpc>
                <a:spcPct val="150000"/>
              </a:lnSpc>
            </a:pPr>
            <a:endParaRPr lang="en-US" altLang="ko-KR" baseline="30000" dirty="0" smtClean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>
              <a:lnSpc>
                <a:spcPct val="200000"/>
              </a:lnSpc>
            </a:pPr>
            <a:endParaRPr lang="en-US" altLang="ko-KR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3284984"/>
            <a:ext cx="4922317" cy="31404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37660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280920" cy="548680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1.6.2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가중치 감쇠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dirty="0" smtClean="0">
                <a:sym typeface="Wingdings" pitchFamily="2" charset="2"/>
              </a:rPr>
              <a:t>가중치를 작게 조절하는 기법</a:t>
            </a:r>
            <a:endParaRPr lang="en-US" altLang="ko-KR" dirty="0" smtClean="0">
              <a:sym typeface="Wingdings" pitchFamily="2" charset="2"/>
            </a:endParaRPr>
          </a:p>
          <a:p>
            <a:pPr lvl="1"/>
            <a:r>
              <a:rPr lang="en-US" altLang="ko-KR" dirty="0" smtClean="0">
                <a:sym typeface="Wingdings" pitchFamily="2" charset="2"/>
              </a:rPr>
              <a:t>[</a:t>
            </a:r>
            <a:r>
              <a:rPr lang="ko-KR" altLang="en-US" dirty="0" smtClean="0">
                <a:sym typeface="Wingdings" pitchFamily="2" charset="2"/>
              </a:rPr>
              <a:t>그림 </a:t>
            </a:r>
            <a:r>
              <a:rPr lang="en-US" altLang="ko-KR" dirty="0" smtClean="0">
                <a:sym typeface="Wingdings" pitchFamily="2" charset="2"/>
              </a:rPr>
              <a:t>1-18(a)]</a:t>
            </a:r>
            <a:r>
              <a:rPr lang="ko-KR" altLang="en-US" dirty="0" smtClean="0">
                <a:sym typeface="Wingdings" pitchFamily="2" charset="2"/>
              </a:rPr>
              <a:t>의 </a:t>
            </a:r>
            <a:r>
              <a:rPr lang="en-US" altLang="ko-KR" dirty="0" smtClean="0">
                <a:sym typeface="Wingdings" pitchFamily="2" charset="2"/>
              </a:rPr>
              <a:t>12</a:t>
            </a:r>
            <a:r>
              <a:rPr lang="ko-KR" altLang="en-US" dirty="0" smtClean="0">
                <a:sym typeface="Wingdings" pitchFamily="2" charset="2"/>
              </a:rPr>
              <a:t>차 곡선은 가중치가 매우 큼</a:t>
            </a:r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r>
              <a:rPr lang="ko-KR" altLang="en-US" dirty="0" smtClean="0">
                <a:sym typeface="Wingdings" pitchFamily="2" charset="2"/>
              </a:rPr>
              <a:t>가중치 감쇠는 개선된 목적함수를 이용하여 가중치를 작게 조절하는 규제 기법</a:t>
            </a:r>
            <a:endParaRPr lang="en-US" altLang="ko-KR" dirty="0" smtClean="0">
              <a:sym typeface="Wingdings" pitchFamily="2" charset="2"/>
            </a:endParaRPr>
          </a:p>
          <a:p>
            <a:pPr lvl="2"/>
            <a:r>
              <a:rPr lang="ko-KR" altLang="en-US" dirty="0" smtClean="0">
                <a:sym typeface="Wingdings" pitchFamily="2" charset="2"/>
              </a:rPr>
              <a:t>식 </a:t>
            </a:r>
            <a:r>
              <a:rPr lang="en-US" altLang="ko-KR" dirty="0" smtClean="0">
                <a:sym typeface="Wingdings" pitchFamily="2" charset="2"/>
              </a:rPr>
              <a:t>(1.11)</a:t>
            </a:r>
            <a:r>
              <a:rPr lang="ko-KR" altLang="en-US" dirty="0" smtClean="0">
                <a:sym typeface="Wingdings" pitchFamily="2" charset="2"/>
              </a:rPr>
              <a:t>의 두 번째 항은 규제 항으로서 가중치 크기를 작게 유지해줌</a:t>
            </a:r>
            <a:endParaRPr lang="en-US" altLang="ko-KR" dirty="0">
              <a:sym typeface="Wingdings" pitchFamily="2" charset="2"/>
            </a:endParaRPr>
          </a:p>
          <a:p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marL="161925" indent="0"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b="0" i="1" dirty="0">
              <a:latin typeface="Cambria Math"/>
            </a:endParaRPr>
          </a:p>
          <a:p>
            <a:pPr lvl="1">
              <a:lnSpc>
                <a:spcPct val="150000"/>
              </a:lnSpc>
            </a:pPr>
            <a:endParaRPr lang="en-US" altLang="ko-KR" baseline="30000" dirty="0" smtClean="0"/>
          </a:p>
          <a:p>
            <a:pPr lvl="1">
              <a:lnSpc>
                <a:spcPct val="150000"/>
              </a:lnSpc>
            </a:pPr>
            <a:endParaRPr lang="en-US" altLang="ko-KR" baseline="30000" dirty="0" smtClean="0"/>
          </a:p>
          <a:p>
            <a:pPr lvl="1">
              <a:lnSpc>
                <a:spcPct val="150000"/>
              </a:lnSpc>
            </a:pPr>
            <a:endParaRPr lang="en-US" altLang="ko-KR" baseline="30000" dirty="0"/>
          </a:p>
          <a:p>
            <a:pPr lvl="1">
              <a:lnSpc>
                <a:spcPct val="150000"/>
              </a:lnSpc>
            </a:pPr>
            <a:endParaRPr lang="en-US" altLang="ko-KR" baseline="30000" dirty="0" smtClean="0"/>
          </a:p>
          <a:p>
            <a:pPr lvl="1">
              <a:lnSpc>
                <a:spcPct val="150000"/>
              </a:lnSpc>
            </a:pPr>
            <a:endParaRPr lang="en-US" altLang="ko-KR" baseline="30000" dirty="0"/>
          </a:p>
          <a:p>
            <a:pPr lvl="1">
              <a:lnSpc>
                <a:spcPct val="150000"/>
              </a:lnSpc>
            </a:pPr>
            <a:endParaRPr lang="en-US" altLang="ko-KR" baseline="30000" dirty="0" smtClean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>
              <a:lnSpc>
                <a:spcPct val="200000"/>
              </a:lnSpc>
            </a:pPr>
            <a:endParaRPr lang="en-US" altLang="ko-KR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484" y="3905701"/>
            <a:ext cx="5008612" cy="24983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142" y="1745707"/>
            <a:ext cx="5439544" cy="3574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996952"/>
            <a:ext cx="5472608" cy="671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3681670"/>
            <a:ext cx="3641204" cy="2371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직선 화살표 연결선 4"/>
          <p:cNvCxnSpPr/>
          <p:nvPr/>
        </p:nvCxnSpPr>
        <p:spPr>
          <a:xfrm flipH="1">
            <a:off x="4788024" y="3980165"/>
            <a:ext cx="216024" cy="366228"/>
          </a:xfrm>
          <a:prstGeom prst="straightConnector1">
            <a:avLst/>
          </a:prstGeom>
          <a:ln w="2540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9791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1.1.2 </a:t>
            </a:r>
            <a:r>
              <a:rPr lang="ko-KR" altLang="en-US" dirty="0" smtClean="0"/>
              <a:t>지식기반 방식에서 기계 학습으로의 대전환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큰 깨달음</a:t>
            </a:r>
            <a:r>
              <a:rPr lang="en-US" altLang="ko-KR" dirty="0" smtClean="0"/>
              <a:t> </a:t>
            </a:r>
          </a:p>
          <a:p>
            <a:pPr lvl="1"/>
            <a:r>
              <a:rPr lang="ko-KR" altLang="en-US" dirty="0" smtClean="0"/>
              <a:t>지식기반의 한계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단추를 </a:t>
            </a:r>
            <a:r>
              <a:rPr lang="en-US" altLang="ko-KR" dirty="0" smtClean="0"/>
              <a:t>“</a:t>
            </a:r>
            <a:r>
              <a:rPr lang="ko-KR" altLang="en-US" dirty="0" smtClean="0"/>
              <a:t>가운데 구멍이 몇 개 있는 물체</a:t>
            </a:r>
            <a:r>
              <a:rPr lang="en-US" altLang="ko-KR" dirty="0" smtClean="0"/>
              <a:t>”</a:t>
            </a:r>
            <a:r>
              <a:rPr lang="ko-KR" altLang="en-US" dirty="0" smtClean="0"/>
              <a:t>라고 규정하면 많은 오류 발생 </a:t>
            </a:r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1"/>
            <a:r>
              <a:rPr lang="ko-KR" altLang="en-US" dirty="0" smtClean="0">
                <a:solidFill>
                  <a:srgbClr val="0000FF"/>
                </a:solidFill>
              </a:rPr>
              <a:t>사람은 변화가 심한 장면을 아주 쉽게 인식하지만</a:t>
            </a:r>
            <a:r>
              <a:rPr lang="en-US" altLang="ko-KR" dirty="0" smtClean="0">
                <a:solidFill>
                  <a:srgbClr val="0000FF"/>
                </a:solidFill>
              </a:rPr>
              <a:t>, </a:t>
            </a:r>
            <a:r>
              <a:rPr lang="ko-KR" altLang="en-US" dirty="0" smtClean="0">
                <a:solidFill>
                  <a:srgbClr val="0000FF"/>
                </a:solidFill>
              </a:rPr>
              <a:t>왜 그렇게 인식하는지 서술하지는 못함</a:t>
            </a:r>
            <a:endParaRPr lang="en-US" altLang="ko-KR" dirty="0" smtClean="0">
              <a:solidFill>
                <a:srgbClr val="0000FF"/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806" y="2411672"/>
            <a:ext cx="7645871" cy="19133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58267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280920" cy="548680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1.7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기계 학습 유형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dirty="0" smtClean="0">
                <a:sym typeface="Wingdings" pitchFamily="2" charset="2"/>
              </a:rPr>
              <a:t>1.7.1 </a:t>
            </a:r>
            <a:r>
              <a:rPr lang="ko-KR" altLang="en-US" dirty="0" smtClean="0">
                <a:sym typeface="Wingdings" pitchFamily="2" charset="2"/>
              </a:rPr>
              <a:t>지도 방식에 따른 유형</a:t>
            </a:r>
            <a:endParaRPr lang="en-US" altLang="ko-KR" dirty="0" smtClean="0">
              <a:sym typeface="Wingdings" pitchFamily="2" charset="2"/>
            </a:endParaRPr>
          </a:p>
          <a:p>
            <a:r>
              <a:rPr lang="en-US" altLang="ko-KR" dirty="0" smtClean="0">
                <a:sym typeface="Wingdings" pitchFamily="2" charset="2"/>
              </a:rPr>
              <a:t>1.7.2 </a:t>
            </a:r>
            <a:r>
              <a:rPr lang="ko-KR" altLang="en-US" dirty="0" smtClean="0">
                <a:sym typeface="Wingdings" pitchFamily="2" charset="2"/>
              </a:rPr>
              <a:t>다양한 기준에 따른 유형</a:t>
            </a:r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marL="0" indent="0">
              <a:buNone/>
            </a:pPr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marL="161925" indent="0"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b="0" i="1" dirty="0">
              <a:latin typeface="Cambria Math"/>
            </a:endParaRPr>
          </a:p>
          <a:p>
            <a:pPr lvl="1">
              <a:lnSpc>
                <a:spcPct val="150000"/>
              </a:lnSpc>
            </a:pPr>
            <a:endParaRPr lang="en-US" altLang="ko-KR" baseline="30000" dirty="0" smtClean="0"/>
          </a:p>
          <a:p>
            <a:pPr lvl="1">
              <a:lnSpc>
                <a:spcPct val="150000"/>
              </a:lnSpc>
            </a:pPr>
            <a:endParaRPr lang="en-US" altLang="ko-KR" baseline="30000" dirty="0" smtClean="0"/>
          </a:p>
          <a:p>
            <a:pPr lvl="1">
              <a:lnSpc>
                <a:spcPct val="150000"/>
              </a:lnSpc>
            </a:pPr>
            <a:endParaRPr lang="en-US" altLang="ko-KR" baseline="30000" dirty="0"/>
          </a:p>
          <a:p>
            <a:pPr lvl="1">
              <a:lnSpc>
                <a:spcPct val="150000"/>
              </a:lnSpc>
            </a:pPr>
            <a:endParaRPr lang="en-US" altLang="ko-KR" baseline="30000" dirty="0" smtClean="0"/>
          </a:p>
          <a:p>
            <a:pPr lvl="1">
              <a:lnSpc>
                <a:spcPct val="150000"/>
              </a:lnSpc>
            </a:pPr>
            <a:endParaRPr lang="en-US" altLang="ko-KR" baseline="30000" dirty="0"/>
          </a:p>
          <a:p>
            <a:pPr lvl="1">
              <a:lnSpc>
                <a:spcPct val="150000"/>
              </a:lnSpc>
            </a:pPr>
            <a:endParaRPr lang="en-US" altLang="ko-KR" baseline="30000" dirty="0" smtClean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>
              <a:lnSpc>
                <a:spcPct val="200000"/>
              </a:lnSpc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202873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280920" cy="548680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1.7.1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지도 방식에 따른 유형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/>
            <p:txBody>
              <a:bodyPr/>
              <a:lstStyle/>
              <a:p>
                <a:r>
                  <a:rPr lang="ko-KR" altLang="en-US" dirty="0" smtClean="0">
                    <a:sym typeface="Wingdings" pitchFamily="2" charset="2"/>
                  </a:rPr>
                  <a:t>지도 학습</a:t>
                </a:r>
                <a:endParaRPr lang="en-US" altLang="ko-KR" dirty="0" smtClean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 smtClean="0">
                    <a:sym typeface="Wingdings" pitchFamily="2" charset="2"/>
                  </a:rPr>
                  <a:t>특징 벡터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/>
                      </a:rPr>
                      <m:t>𝕏</m:t>
                    </m:r>
                  </m:oMath>
                </a14:m>
                <a:r>
                  <a:rPr lang="ko-KR" altLang="en-US" dirty="0" smtClean="0">
                    <a:sym typeface="Wingdings" pitchFamily="2" charset="2"/>
                  </a:rPr>
                  <a:t>와 </a:t>
                </a:r>
                <a:r>
                  <a:rPr lang="ko-KR" altLang="en-US" dirty="0" err="1" smtClean="0">
                    <a:sym typeface="Wingdings" pitchFamily="2" charset="2"/>
                  </a:rPr>
                  <a:t>목푯값</a:t>
                </a:r>
                <a:r>
                  <a:rPr lang="ko-KR" altLang="en-US" dirty="0" smtClean="0">
                    <a:sym typeface="Wingdings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/>
                      </a:rPr>
                      <m:t>𝕐</m:t>
                    </m:r>
                  </m:oMath>
                </a14:m>
                <a:r>
                  <a:rPr lang="ko-KR" altLang="en-US" dirty="0" smtClean="0">
                    <a:sym typeface="Wingdings" pitchFamily="2" charset="2"/>
                  </a:rPr>
                  <a:t>가 모두 주어진 상황</a:t>
                </a:r>
                <a:endParaRPr lang="en-US" altLang="ko-KR" dirty="0" smtClean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 smtClean="0">
                    <a:sym typeface="Wingdings" pitchFamily="2" charset="2"/>
                  </a:rPr>
                  <a:t>회귀와 분류 문제로 구분</a:t>
                </a:r>
                <a:endParaRPr lang="en-US" altLang="ko-KR" dirty="0" smtClean="0">
                  <a:sym typeface="Wingdings" pitchFamily="2" charset="2"/>
                </a:endParaRPr>
              </a:p>
              <a:p>
                <a:r>
                  <a:rPr lang="ko-KR" altLang="en-US" dirty="0" smtClean="0">
                    <a:sym typeface="Wingdings" pitchFamily="2" charset="2"/>
                  </a:rPr>
                  <a:t>비지도 학습</a:t>
                </a:r>
                <a:endParaRPr lang="en-US" altLang="ko-KR" dirty="0" smtClean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>
                    <a:sym typeface="Wingdings" pitchFamily="2" charset="2"/>
                  </a:rPr>
                  <a:t>특징 벡터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/>
                      </a:rPr>
                      <m:t>𝕏</m:t>
                    </m:r>
                  </m:oMath>
                </a14:m>
                <a:r>
                  <a:rPr lang="ko-KR" altLang="en-US" dirty="0" smtClean="0">
                    <a:sym typeface="Wingdings" pitchFamily="2" charset="2"/>
                  </a:rPr>
                  <a:t>는 주어지는데 </a:t>
                </a:r>
                <a:r>
                  <a:rPr lang="ko-KR" altLang="en-US" dirty="0" err="1">
                    <a:sym typeface="Wingdings" pitchFamily="2" charset="2"/>
                  </a:rPr>
                  <a:t>목푯값</a:t>
                </a:r>
                <a:r>
                  <a:rPr lang="ko-KR" altLang="en-US" dirty="0">
                    <a:sym typeface="Wingdings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/>
                      </a:rPr>
                      <m:t>𝕐</m:t>
                    </m:r>
                    <m:r>
                      <a:rPr lang="ko-KR" altLang="en-US" i="1">
                        <a:latin typeface="Cambria Math"/>
                      </a:rPr>
                      <m:t> </m:t>
                    </m:r>
                  </m:oMath>
                </a14:m>
                <a:r>
                  <a:rPr lang="ko-KR" altLang="en-US" dirty="0">
                    <a:sym typeface="Wingdings" pitchFamily="2" charset="2"/>
                  </a:rPr>
                  <a:t>가 </a:t>
                </a:r>
                <a:r>
                  <a:rPr lang="ko-KR" altLang="en-US" dirty="0" smtClean="0">
                    <a:sym typeface="Wingdings" pitchFamily="2" charset="2"/>
                  </a:rPr>
                  <a:t>주어지지 않는 </a:t>
                </a:r>
                <a:r>
                  <a:rPr lang="ko-KR" altLang="en-US" dirty="0">
                    <a:sym typeface="Wingdings" pitchFamily="2" charset="2"/>
                  </a:rPr>
                  <a:t>상황</a:t>
                </a:r>
                <a:endParaRPr lang="en-US" altLang="ko-KR" dirty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 smtClean="0">
                    <a:sym typeface="Wingdings" pitchFamily="2" charset="2"/>
                  </a:rPr>
                  <a:t>군집화 과업 </a:t>
                </a:r>
                <a:r>
                  <a:rPr lang="en-US" altLang="ko-KR" dirty="0" smtClean="0">
                    <a:sym typeface="Wingdings" pitchFamily="2" charset="2"/>
                  </a:rPr>
                  <a:t>(</a:t>
                </a:r>
                <a:r>
                  <a:rPr lang="ko-KR" altLang="en-US" dirty="0" smtClean="0">
                    <a:sym typeface="Wingdings" pitchFamily="2" charset="2"/>
                  </a:rPr>
                  <a:t>고객 성향에 따른 맞춤 홍보 응용 등</a:t>
                </a:r>
                <a:r>
                  <a:rPr lang="en-US" altLang="ko-KR" dirty="0" smtClean="0">
                    <a:sym typeface="Wingdings" pitchFamily="2" charset="2"/>
                  </a:rPr>
                  <a:t>)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 smtClean="0">
                    <a:sym typeface="Wingdings" pitchFamily="2" charset="2"/>
                  </a:rPr>
                  <a:t>밀도 추정</a:t>
                </a:r>
                <a:r>
                  <a:rPr lang="en-US" altLang="ko-KR" dirty="0" smtClean="0">
                    <a:sym typeface="Wingdings" pitchFamily="2" charset="2"/>
                  </a:rPr>
                  <a:t>, </a:t>
                </a:r>
                <a:r>
                  <a:rPr lang="ko-KR" altLang="en-US" dirty="0" smtClean="0">
                    <a:sym typeface="Wingdings" pitchFamily="2" charset="2"/>
                  </a:rPr>
                  <a:t>특징 공간 변환 과업</a:t>
                </a:r>
                <a:endParaRPr lang="en-US" altLang="ko-KR" dirty="0" smtClean="0">
                  <a:sym typeface="Wingdings" pitchFamily="2" charset="2"/>
                </a:endParaRPr>
              </a:p>
              <a:p>
                <a:pPr marL="266700" lvl="1" indent="0">
                  <a:buNone/>
                </a:pPr>
                <a:endParaRPr lang="en-US" altLang="ko-KR" dirty="0" smtClean="0">
                  <a:sym typeface="Wingdings" pitchFamily="2" charset="2"/>
                </a:endParaRPr>
              </a:p>
              <a:p>
                <a:pPr marL="0" indent="0">
                  <a:buNone/>
                </a:pPr>
                <a:endParaRPr lang="en-US" altLang="ko-KR" dirty="0" smtClean="0">
                  <a:sym typeface="Wingdings" pitchFamily="2" charset="2"/>
                </a:endParaRPr>
              </a:p>
              <a:p>
                <a:pPr lvl="1"/>
                <a:endParaRPr lang="en-US" altLang="ko-KR" dirty="0">
                  <a:sym typeface="Wingdings" pitchFamily="2" charset="2"/>
                </a:endParaRPr>
              </a:p>
              <a:p>
                <a:pPr lvl="1"/>
                <a:endParaRPr lang="en-US" altLang="ko-KR" dirty="0" smtClean="0">
                  <a:sym typeface="Wingdings" pitchFamily="2" charset="2"/>
                </a:endParaRPr>
              </a:p>
              <a:p>
                <a:pPr lvl="1"/>
                <a:endParaRPr lang="en-US" altLang="ko-KR" dirty="0">
                  <a:sym typeface="Wingdings" pitchFamily="2" charset="2"/>
                </a:endParaRPr>
              </a:p>
              <a:p>
                <a:pPr lvl="1"/>
                <a:endParaRPr lang="en-US" altLang="ko-KR" dirty="0" smtClean="0">
                  <a:sym typeface="Wingdings" pitchFamily="2" charset="2"/>
                </a:endParaRPr>
              </a:p>
              <a:p>
                <a:pPr lvl="1"/>
                <a:endParaRPr lang="en-US" altLang="ko-KR" dirty="0">
                  <a:sym typeface="Wingdings" pitchFamily="2" charset="2"/>
                </a:endParaRPr>
              </a:p>
              <a:p>
                <a:pPr lvl="1"/>
                <a:endParaRPr lang="en-US" altLang="ko-KR" dirty="0" smtClean="0">
                  <a:sym typeface="Wingdings" pitchFamily="2" charset="2"/>
                </a:endParaRPr>
              </a:p>
              <a:p>
                <a:pPr lvl="1"/>
                <a:endParaRPr lang="en-US" altLang="ko-KR" dirty="0">
                  <a:sym typeface="Wingdings" pitchFamily="2" charset="2"/>
                </a:endParaRPr>
              </a:p>
              <a:p>
                <a:pPr lvl="1"/>
                <a:endParaRPr lang="en-US" altLang="ko-KR" dirty="0" smtClean="0">
                  <a:sym typeface="Wingdings" pitchFamily="2" charset="2"/>
                </a:endParaRPr>
              </a:p>
              <a:p>
                <a:pPr lvl="1"/>
                <a:endParaRPr lang="en-US" altLang="ko-KR" dirty="0" smtClean="0">
                  <a:sym typeface="Wingdings" pitchFamily="2" charset="2"/>
                </a:endParaRPr>
              </a:p>
              <a:p>
                <a:pPr lvl="1"/>
                <a:endParaRPr lang="en-US" altLang="ko-KR" dirty="0" smtClean="0">
                  <a:sym typeface="Wingdings" pitchFamily="2" charset="2"/>
                </a:endParaRPr>
              </a:p>
              <a:p>
                <a:pPr lvl="1"/>
                <a:endParaRPr lang="en-US" altLang="ko-KR" dirty="0" smtClean="0">
                  <a:sym typeface="Wingdings" pitchFamily="2" charset="2"/>
                </a:endParaRPr>
              </a:p>
              <a:p>
                <a:pPr marL="161925" indent="0">
                  <a:buNone/>
                </a:pP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:endParaRPr lang="en-US" altLang="ko-KR" b="0" i="1" dirty="0">
                  <a:latin typeface="Cambria Math"/>
                </a:endParaRPr>
              </a:p>
              <a:p>
                <a:pPr lvl="1">
                  <a:lnSpc>
                    <a:spcPct val="150000"/>
                  </a:lnSpc>
                </a:pPr>
                <a:endParaRPr lang="en-US" altLang="ko-KR" baseline="30000" dirty="0" smtClean="0"/>
              </a:p>
              <a:p>
                <a:pPr lvl="1">
                  <a:lnSpc>
                    <a:spcPct val="150000"/>
                  </a:lnSpc>
                </a:pPr>
                <a:endParaRPr lang="en-US" altLang="ko-KR" baseline="30000" dirty="0" smtClean="0"/>
              </a:p>
              <a:p>
                <a:pPr lvl="1">
                  <a:lnSpc>
                    <a:spcPct val="150000"/>
                  </a:lnSpc>
                </a:pPr>
                <a:endParaRPr lang="en-US" altLang="ko-KR" baseline="30000" dirty="0"/>
              </a:p>
              <a:p>
                <a:pPr lvl="1">
                  <a:lnSpc>
                    <a:spcPct val="150000"/>
                  </a:lnSpc>
                </a:pPr>
                <a:endParaRPr lang="en-US" altLang="ko-KR" baseline="30000" dirty="0" smtClean="0"/>
              </a:p>
              <a:p>
                <a:pPr lvl="1">
                  <a:lnSpc>
                    <a:spcPct val="150000"/>
                  </a:lnSpc>
                </a:pPr>
                <a:endParaRPr lang="en-US" altLang="ko-KR" baseline="30000" dirty="0"/>
              </a:p>
              <a:p>
                <a:pPr lvl="1">
                  <a:lnSpc>
                    <a:spcPct val="150000"/>
                  </a:lnSpc>
                </a:pPr>
                <a:endParaRPr lang="en-US" altLang="ko-KR" baseline="30000" dirty="0" smtClean="0"/>
              </a:p>
              <a:p>
                <a:pPr marL="266700" lvl="1" indent="0">
                  <a:lnSpc>
                    <a:spcPct val="150000"/>
                  </a:lnSpc>
                  <a:buNone/>
                </a:pPr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>
                  <a:lnSpc>
                    <a:spcPct val="200000"/>
                  </a:lnSpc>
                </a:pPr>
                <a:endParaRPr lang="en-US" altLang="ko-KR" dirty="0"/>
              </a:p>
            </p:txBody>
          </p:sp>
        </mc:Choice>
        <mc:Fallback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blipFill rotWithShape="0">
                <a:blip r:embed="rId2"/>
                <a:stretch>
                  <a:fillRect l="-6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58756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280920" cy="548680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1.7.1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지도 방식에 따른 유형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/>
            <p:txBody>
              <a:bodyPr/>
              <a:lstStyle/>
              <a:p>
                <a:r>
                  <a:rPr lang="ko-KR" altLang="en-US" dirty="0" smtClean="0">
                    <a:sym typeface="Wingdings" pitchFamily="2" charset="2"/>
                  </a:rPr>
                  <a:t>강화 학습</a:t>
                </a:r>
                <a:endParaRPr lang="en-US" altLang="ko-KR" dirty="0" smtClean="0">
                  <a:sym typeface="Wingdings" pitchFamily="2" charset="2"/>
                </a:endParaRPr>
              </a:p>
              <a:p>
                <a:pPr lvl="1"/>
                <a:r>
                  <a:rPr lang="ko-KR" altLang="en-US" dirty="0" err="1" smtClean="0">
                    <a:sym typeface="Wingdings" pitchFamily="2" charset="2"/>
                  </a:rPr>
                  <a:t>목푯값이</a:t>
                </a:r>
                <a:r>
                  <a:rPr lang="ko-KR" altLang="en-US" dirty="0" smtClean="0">
                    <a:sym typeface="Wingdings" pitchFamily="2" charset="2"/>
                  </a:rPr>
                  <a:t> 주어지는데</a:t>
                </a:r>
                <a:r>
                  <a:rPr lang="en-US" altLang="ko-KR" dirty="0" smtClean="0">
                    <a:sym typeface="Wingdings" pitchFamily="2" charset="2"/>
                  </a:rPr>
                  <a:t>, </a:t>
                </a:r>
                <a:r>
                  <a:rPr lang="ko-KR" altLang="en-US" dirty="0" smtClean="0">
                    <a:sym typeface="Wingdings" pitchFamily="2" charset="2"/>
                  </a:rPr>
                  <a:t>지도 학습과 다른 형태임</a:t>
                </a:r>
                <a:endParaRPr lang="en-US" altLang="ko-KR" dirty="0" smtClean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 smtClean="0">
                    <a:sym typeface="Wingdings" pitchFamily="2" charset="2"/>
                  </a:rPr>
                  <a:t>예</a:t>
                </a:r>
                <a:r>
                  <a:rPr lang="en-US" altLang="ko-KR" dirty="0" smtClean="0">
                    <a:sym typeface="Wingdings" pitchFamily="2" charset="2"/>
                  </a:rPr>
                  <a:t>) </a:t>
                </a:r>
                <a:r>
                  <a:rPr lang="ko-KR" altLang="en-US" dirty="0" smtClean="0">
                    <a:sym typeface="Wingdings" pitchFamily="2" charset="2"/>
                  </a:rPr>
                  <a:t>바둑</a:t>
                </a:r>
                <a:endParaRPr lang="en-US" altLang="ko-KR" dirty="0" smtClean="0">
                  <a:sym typeface="Wingdings" pitchFamily="2" charset="2"/>
                </a:endParaRPr>
              </a:p>
              <a:p>
                <a:pPr lvl="2">
                  <a:lnSpc>
                    <a:spcPct val="150000"/>
                  </a:lnSpc>
                </a:pPr>
                <a:r>
                  <a:rPr lang="ko-KR" altLang="en-US" dirty="0" smtClean="0">
                    <a:sym typeface="Wingdings" pitchFamily="2" charset="2"/>
                  </a:rPr>
                  <a:t>수를 두는 행위가 샘플인데</a:t>
                </a:r>
                <a:r>
                  <a:rPr lang="en-US" altLang="ko-KR" dirty="0" smtClean="0">
                    <a:sym typeface="Wingdings" pitchFamily="2" charset="2"/>
                  </a:rPr>
                  <a:t>, </a:t>
                </a:r>
                <a:r>
                  <a:rPr lang="ko-KR" altLang="en-US" dirty="0" smtClean="0">
                    <a:sym typeface="Wingdings" pitchFamily="2" charset="2"/>
                  </a:rPr>
                  <a:t>게임이 끝나면 </a:t>
                </a:r>
                <a:r>
                  <a:rPr lang="ko-KR" altLang="en-US" dirty="0" err="1" smtClean="0">
                    <a:sym typeface="Wingdings" pitchFamily="2" charset="2"/>
                  </a:rPr>
                  <a:t>목푯값</a:t>
                </a:r>
                <a:r>
                  <a:rPr lang="ko-KR" altLang="en-US" dirty="0" smtClean="0">
                    <a:sym typeface="Wingdings" pitchFamily="2" charset="2"/>
                  </a:rPr>
                  <a:t> 하나가 부여됨</a:t>
                </a:r>
                <a:endParaRPr lang="en-US" altLang="ko-KR" dirty="0" smtClean="0">
                  <a:sym typeface="Wingdings" pitchFamily="2" charset="2"/>
                </a:endParaRPr>
              </a:p>
              <a:p>
                <a:pPr lvl="3">
                  <a:lnSpc>
                    <a:spcPct val="150000"/>
                  </a:lnSpc>
                </a:pPr>
                <a:r>
                  <a:rPr lang="ko-KR" altLang="en-US" dirty="0" smtClean="0">
                    <a:sym typeface="Wingdings" pitchFamily="2" charset="2"/>
                  </a:rPr>
                  <a:t>이기면 </a:t>
                </a:r>
                <a:r>
                  <a:rPr lang="en-US" altLang="ko-KR" dirty="0" smtClean="0">
                    <a:sym typeface="Wingdings" pitchFamily="2" charset="2"/>
                  </a:rPr>
                  <a:t>1, </a:t>
                </a:r>
                <a:r>
                  <a:rPr lang="ko-KR" altLang="en-US" dirty="0" smtClean="0">
                    <a:sym typeface="Wingdings" pitchFamily="2" charset="2"/>
                  </a:rPr>
                  <a:t>패하면</a:t>
                </a:r>
                <a:r>
                  <a:rPr lang="en-US" altLang="ko-KR" dirty="0">
                    <a:sym typeface="Wingdings" pitchFamily="2" charset="2"/>
                  </a:rPr>
                  <a:t> </a:t>
                </a:r>
                <a:r>
                  <a:rPr lang="en-US" altLang="ko-KR" dirty="0" smtClean="0">
                    <a:sym typeface="Wingdings" pitchFamily="2" charset="2"/>
                  </a:rPr>
                  <a:t>-1</a:t>
                </a:r>
                <a:r>
                  <a:rPr lang="ko-KR" altLang="en-US" dirty="0" smtClean="0">
                    <a:sym typeface="Wingdings" pitchFamily="2" charset="2"/>
                  </a:rPr>
                  <a:t>을 부여</a:t>
                </a:r>
                <a:endParaRPr lang="en-US" altLang="ko-KR" dirty="0" smtClean="0">
                  <a:sym typeface="Wingdings" pitchFamily="2" charset="2"/>
                </a:endParaRPr>
              </a:p>
              <a:p>
                <a:pPr lvl="2">
                  <a:lnSpc>
                    <a:spcPct val="150000"/>
                  </a:lnSpc>
                </a:pPr>
                <a:r>
                  <a:rPr lang="ko-KR" altLang="en-US" dirty="0" smtClean="0">
                    <a:sym typeface="Wingdings" pitchFamily="2" charset="2"/>
                  </a:rPr>
                  <a:t>게임을 구성한 샘플들 각각에 </a:t>
                </a:r>
                <a:r>
                  <a:rPr lang="ko-KR" altLang="en-US" dirty="0" err="1" smtClean="0">
                    <a:sym typeface="Wingdings" pitchFamily="2" charset="2"/>
                  </a:rPr>
                  <a:t>목푯값을</a:t>
                </a:r>
                <a:r>
                  <a:rPr lang="ko-KR" altLang="en-US" dirty="0" smtClean="0">
                    <a:sym typeface="Wingdings" pitchFamily="2" charset="2"/>
                  </a:rPr>
                  <a:t> 나누어 주어야 함</a:t>
                </a:r>
                <a:endParaRPr lang="en-US" altLang="ko-KR" dirty="0" smtClean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en-US" altLang="ko-KR" dirty="0" smtClean="0">
                    <a:sym typeface="Wingdings" pitchFamily="2" charset="2"/>
                  </a:rPr>
                  <a:t>9</a:t>
                </a:r>
                <a:r>
                  <a:rPr lang="ko-KR" altLang="en-US" dirty="0" smtClean="0">
                    <a:sym typeface="Wingdings" pitchFamily="2" charset="2"/>
                  </a:rPr>
                  <a:t>장의 주제</a:t>
                </a:r>
                <a:endParaRPr lang="en-US" altLang="ko-KR" dirty="0" smtClean="0">
                  <a:sym typeface="Wingdings" pitchFamily="2" charset="2"/>
                </a:endParaRPr>
              </a:p>
              <a:p>
                <a:r>
                  <a:rPr lang="ko-KR" altLang="en-US" dirty="0">
                    <a:sym typeface="Wingdings" pitchFamily="2" charset="2"/>
                  </a:rPr>
                  <a:t>준지도 학습</a:t>
                </a:r>
                <a:endParaRPr lang="en-US" altLang="ko-KR" dirty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>
                    <a:sym typeface="Wingdings" pitchFamily="2" charset="2"/>
                  </a:rPr>
                  <a:t>일부는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/>
                      </a:rPr>
                      <m:t>𝕏</m:t>
                    </m:r>
                  </m:oMath>
                </a14:m>
                <a:r>
                  <a:rPr lang="ko-KR" altLang="en-US" dirty="0">
                    <a:sym typeface="Wingdings" pitchFamily="2" charset="2"/>
                  </a:rPr>
                  <a:t>와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/>
                      </a:rPr>
                      <m:t>𝕐</m:t>
                    </m:r>
                  </m:oMath>
                </a14:m>
                <a:r>
                  <a:rPr lang="ko-KR" altLang="en-US" dirty="0">
                    <a:sym typeface="Wingdings" pitchFamily="2" charset="2"/>
                  </a:rPr>
                  <a:t>를 모두 가지지만</a:t>
                </a:r>
                <a:r>
                  <a:rPr lang="en-US" altLang="ko-KR" dirty="0">
                    <a:sym typeface="Wingdings" pitchFamily="2" charset="2"/>
                  </a:rPr>
                  <a:t>, </a:t>
                </a:r>
                <a:r>
                  <a:rPr lang="ko-KR" altLang="en-US" dirty="0">
                    <a:sym typeface="Wingdings" pitchFamily="2" charset="2"/>
                  </a:rPr>
                  <a:t>나머지는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/>
                      </a:rPr>
                      <m:t>𝕏</m:t>
                    </m:r>
                  </m:oMath>
                </a14:m>
                <a:r>
                  <a:rPr lang="ko-KR" altLang="en-US" dirty="0">
                    <a:sym typeface="Wingdings" pitchFamily="2" charset="2"/>
                  </a:rPr>
                  <a:t>만 가진 상황</a:t>
                </a:r>
                <a:endParaRPr lang="en-US" altLang="ko-KR" dirty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>
                    <a:sym typeface="Wingdings" pitchFamily="2" charset="2"/>
                  </a:rPr>
                  <a:t>인터넷 덕분으로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/>
                      </a:rPr>
                      <m:t>𝕏</m:t>
                    </m:r>
                  </m:oMath>
                </a14:m>
                <a:r>
                  <a:rPr lang="ko-KR" altLang="en-US" dirty="0">
                    <a:sym typeface="Wingdings" pitchFamily="2" charset="2"/>
                  </a:rPr>
                  <a:t>의 수집은 쉽지만</a:t>
                </a:r>
                <a:r>
                  <a:rPr lang="en-US" altLang="ko-KR" dirty="0">
                    <a:sym typeface="Wingdings" pitchFamily="2" charset="2"/>
                  </a:rPr>
                  <a:t>,</a:t>
                </a:r>
                <a:r>
                  <a:rPr lang="ko-KR" altLang="en-US" dirty="0">
                    <a:sym typeface="Wingdings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/>
                      </a:rPr>
                      <m:t>𝕐</m:t>
                    </m:r>
                  </m:oMath>
                </a14:m>
                <a:r>
                  <a:rPr lang="ko-KR" altLang="en-US" dirty="0">
                    <a:sym typeface="Wingdings" pitchFamily="2" charset="2"/>
                  </a:rPr>
                  <a:t>는 수작업이 필요하여 최근 중요성 부각</a:t>
                </a:r>
                <a:endParaRPr lang="en-US" altLang="ko-KR" dirty="0">
                  <a:sym typeface="Wingdings" pitchFamily="2" charset="2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>
                    <a:sym typeface="Wingdings" pitchFamily="2" charset="2"/>
                  </a:rPr>
                  <a:t> </a:t>
                </a:r>
                <a:r>
                  <a:rPr lang="en-US" altLang="ko-KR" dirty="0">
                    <a:sym typeface="Wingdings" pitchFamily="2" charset="2"/>
                  </a:rPr>
                  <a:t>7</a:t>
                </a:r>
                <a:r>
                  <a:rPr lang="ko-KR" altLang="en-US" dirty="0">
                    <a:sym typeface="Wingdings" pitchFamily="2" charset="2"/>
                  </a:rPr>
                  <a:t>장의 주제</a:t>
                </a:r>
                <a:endParaRPr lang="en-US" altLang="ko-KR" dirty="0">
                  <a:sym typeface="Wingdings" pitchFamily="2" charset="2"/>
                </a:endParaRPr>
              </a:p>
              <a:p>
                <a:pPr lvl="1"/>
                <a:endParaRPr lang="en-US" altLang="ko-KR" dirty="0" smtClean="0">
                  <a:sym typeface="Wingdings" pitchFamily="2" charset="2"/>
                </a:endParaRPr>
              </a:p>
              <a:p>
                <a:pPr marL="0" indent="0">
                  <a:buNone/>
                </a:pPr>
                <a:endParaRPr lang="en-US" altLang="ko-KR" dirty="0" smtClean="0">
                  <a:sym typeface="Wingdings" pitchFamily="2" charset="2"/>
                </a:endParaRPr>
              </a:p>
              <a:p>
                <a:pPr lvl="1"/>
                <a:endParaRPr lang="en-US" altLang="ko-KR" dirty="0">
                  <a:sym typeface="Wingdings" pitchFamily="2" charset="2"/>
                </a:endParaRPr>
              </a:p>
              <a:p>
                <a:pPr lvl="1"/>
                <a:endParaRPr lang="en-US" altLang="ko-KR" dirty="0" smtClean="0">
                  <a:sym typeface="Wingdings" pitchFamily="2" charset="2"/>
                </a:endParaRPr>
              </a:p>
              <a:p>
                <a:pPr lvl="1"/>
                <a:endParaRPr lang="en-US" altLang="ko-KR" dirty="0">
                  <a:sym typeface="Wingdings" pitchFamily="2" charset="2"/>
                </a:endParaRPr>
              </a:p>
              <a:p>
                <a:pPr lvl="1"/>
                <a:endParaRPr lang="en-US" altLang="ko-KR" dirty="0" smtClean="0">
                  <a:sym typeface="Wingdings" pitchFamily="2" charset="2"/>
                </a:endParaRPr>
              </a:p>
              <a:p>
                <a:pPr lvl="1"/>
                <a:endParaRPr lang="en-US" altLang="ko-KR" dirty="0">
                  <a:sym typeface="Wingdings" pitchFamily="2" charset="2"/>
                </a:endParaRPr>
              </a:p>
              <a:p>
                <a:pPr lvl="1"/>
                <a:endParaRPr lang="en-US" altLang="ko-KR" dirty="0" smtClean="0">
                  <a:sym typeface="Wingdings" pitchFamily="2" charset="2"/>
                </a:endParaRPr>
              </a:p>
              <a:p>
                <a:pPr lvl="1"/>
                <a:endParaRPr lang="en-US" altLang="ko-KR" dirty="0">
                  <a:sym typeface="Wingdings" pitchFamily="2" charset="2"/>
                </a:endParaRPr>
              </a:p>
              <a:p>
                <a:pPr lvl="1"/>
                <a:endParaRPr lang="en-US" altLang="ko-KR" dirty="0" smtClean="0">
                  <a:sym typeface="Wingdings" pitchFamily="2" charset="2"/>
                </a:endParaRPr>
              </a:p>
              <a:p>
                <a:pPr lvl="1"/>
                <a:endParaRPr lang="en-US" altLang="ko-KR" dirty="0" smtClean="0">
                  <a:sym typeface="Wingdings" pitchFamily="2" charset="2"/>
                </a:endParaRPr>
              </a:p>
              <a:p>
                <a:pPr lvl="1"/>
                <a:endParaRPr lang="en-US" altLang="ko-KR" dirty="0" smtClean="0">
                  <a:sym typeface="Wingdings" pitchFamily="2" charset="2"/>
                </a:endParaRPr>
              </a:p>
              <a:p>
                <a:pPr lvl="1"/>
                <a:endParaRPr lang="en-US" altLang="ko-KR" dirty="0" smtClean="0">
                  <a:sym typeface="Wingdings" pitchFamily="2" charset="2"/>
                </a:endParaRPr>
              </a:p>
              <a:p>
                <a:pPr marL="161925" indent="0">
                  <a:buNone/>
                </a:pP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endParaRPr lang="en-US" altLang="ko-KR" dirty="0" smtClean="0"/>
              </a:p>
              <a:p>
                <a:pPr lvl="1">
                  <a:lnSpc>
                    <a:spcPct val="150000"/>
                  </a:lnSpc>
                </a:pPr>
                <a:endParaRPr lang="en-US" altLang="ko-KR" b="0" i="1" dirty="0">
                  <a:latin typeface="Cambria Math"/>
                </a:endParaRPr>
              </a:p>
              <a:p>
                <a:pPr lvl="1">
                  <a:lnSpc>
                    <a:spcPct val="150000"/>
                  </a:lnSpc>
                </a:pPr>
                <a:endParaRPr lang="en-US" altLang="ko-KR" baseline="30000" dirty="0" smtClean="0"/>
              </a:p>
              <a:p>
                <a:pPr lvl="1">
                  <a:lnSpc>
                    <a:spcPct val="150000"/>
                  </a:lnSpc>
                </a:pPr>
                <a:endParaRPr lang="en-US" altLang="ko-KR" baseline="30000" dirty="0" smtClean="0"/>
              </a:p>
              <a:p>
                <a:pPr lvl="1">
                  <a:lnSpc>
                    <a:spcPct val="150000"/>
                  </a:lnSpc>
                </a:pPr>
                <a:endParaRPr lang="en-US" altLang="ko-KR" baseline="30000" dirty="0"/>
              </a:p>
              <a:p>
                <a:pPr lvl="1">
                  <a:lnSpc>
                    <a:spcPct val="150000"/>
                  </a:lnSpc>
                </a:pPr>
                <a:endParaRPr lang="en-US" altLang="ko-KR" baseline="30000" dirty="0" smtClean="0"/>
              </a:p>
              <a:p>
                <a:pPr lvl="1">
                  <a:lnSpc>
                    <a:spcPct val="150000"/>
                  </a:lnSpc>
                </a:pPr>
                <a:endParaRPr lang="en-US" altLang="ko-KR" baseline="30000" dirty="0"/>
              </a:p>
              <a:p>
                <a:pPr lvl="1">
                  <a:lnSpc>
                    <a:spcPct val="150000"/>
                  </a:lnSpc>
                </a:pPr>
                <a:endParaRPr lang="en-US" altLang="ko-KR" baseline="30000" dirty="0" smtClean="0"/>
              </a:p>
              <a:p>
                <a:pPr marL="266700" lvl="1" indent="0">
                  <a:lnSpc>
                    <a:spcPct val="150000"/>
                  </a:lnSpc>
                  <a:buNone/>
                </a:pPr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>
                  <a:lnSpc>
                    <a:spcPct val="200000"/>
                  </a:lnSpc>
                </a:pPr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blipFill rotWithShape="1">
                <a:blip r:embed="rId2"/>
                <a:stretch>
                  <a:fillRect l="-5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93129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280920" cy="548680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1.7.2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다양한 기준에 따른 유형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dirty="0" smtClean="0">
                <a:sym typeface="Wingdings" pitchFamily="2" charset="2"/>
              </a:rPr>
              <a:t>오프라인 학습과 온라인 학습</a:t>
            </a:r>
            <a:endParaRPr lang="en-US" altLang="ko-KR" dirty="0" smtClean="0">
              <a:sym typeface="Wingdings" pitchFamily="2" charset="2"/>
            </a:endParaRPr>
          </a:p>
          <a:p>
            <a:pPr lvl="1"/>
            <a:r>
              <a:rPr lang="ko-KR" altLang="en-US" dirty="0" smtClean="0">
                <a:sym typeface="Wingdings" pitchFamily="2" charset="2"/>
              </a:rPr>
              <a:t>이 책은 오프라인 학습을 다룸</a:t>
            </a:r>
            <a:endParaRPr lang="en-US" altLang="ko-KR" dirty="0" smtClean="0">
              <a:sym typeface="Wingdings" pitchFamily="2" charset="2"/>
            </a:endParaRPr>
          </a:p>
          <a:p>
            <a:pPr lvl="1"/>
            <a:r>
              <a:rPr lang="ko-KR" altLang="en-US" dirty="0" smtClean="0">
                <a:sym typeface="Wingdings" pitchFamily="2" charset="2"/>
              </a:rPr>
              <a:t>온라인 학습은 인터넷 등에서 추가로 발생하는 샘플을 가지고 점증적 학습</a:t>
            </a:r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>
              <a:lnSpc>
                <a:spcPct val="100000"/>
              </a:lnSpc>
            </a:pPr>
            <a:r>
              <a:rPr lang="ko-KR" altLang="en-US" dirty="0" smtClean="0">
                <a:sym typeface="Wingdings" pitchFamily="2" charset="2"/>
              </a:rPr>
              <a:t>결정론적 학습과 </a:t>
            </a:r>
            <a:r>
              <a:rPr lang="ko-KR" altLang="en-US" dirty="0" err="1" smtClean="0">
                <a:sym typeface="Wingdings" pitchFamily="2" charset="2"/>
              </a:rPr>
              <a:t>스토캐스틱</a:t>
            </a:r>
            <a:r>
              <a:rPr lang="ko-KR" altLang="en-US" dirty="0" smtClean="0">
                <a:sym typeface="Wingdings" pitchFamily="2" charset="2"/>
              </a:rPr>
              <a:t> 학습</a:t>
            </a:r>
            <a:endParaRPr lang="en-US" altLang="ko-KR" dirty="0">
              <a:sym typeface="Wingdings" pitchFamily="2" charset="2"/>
            </a:endParaRPr>
          </a:p>
          <a:p>
            <a:pPr lvl="1"/>
            <a:r>
              <a:rPr lang="ko-KR" altLang="en-US" dirty="0" smtClean="0">
                <a:sym typeface="Wingdings" pitchFamily="2" charset="2"/>
              </a:rPr>
              <a:t>결정론적에서는 같은 데이터를 가지고 다시 학습하면 같은 </a:t>
            </a:r>
            <a:r>
              <a:rPr lang="ko-KR" altLang="en-US" dirty="0" err="1" smtClean="0">
                <a:sym typeface="Wingdings" pitchFamily="2" charset="2"/>
              </a:rPr>
              <a:t>예측기가</a:t>
            </a:r>
            <a:r>
              <a:rPr lang="ko-KR" altLang="en-US" dirty="0" smtClean="0">
                <a:sym typeface="Wingdings" pitchFamily="2" charset="2"/>
              </a:rPr>
              <a:t> 만들어짐</a:t>
            </a:r>
            <a:endParaRPr lang="en-US" altLang="ko-KR" dirty="0" smtClean="0">
              <a:sym typeface="Wingdings" pitchFamily="2" charset="2"/>
            </a:endParaRPr>
          </a:p>
          <a:p>
            <a:pPr lvl="1"/>
            <a:r>
              <a:rPr lang="ko-KR" altLang="en-US" dirty="0" err="1" smtClean="0">
                <a:sym typeface="Wingdings" pitchFamily="2" charset="2"/>
              </a:rPr>
              <a:t>스토캐스틱</a:t>
            </a:r>
            <a:r>
              <a:rPr lang="ko-KR" altLang="en-US" dirty="0" smtClean="0">
                <a:sym typeface="Wingdings" pitchFamily="2" charset="2"/>
              </a:rPr>
              <a:t> 학습은 학습 과정에서 </a:t>
            </a:r>
            <a:r>
              <a:rPr lang="ko-KR" altLang="en-US" dirty="0" err="1" smtClean="0">
                <a:sym typeface="Wingdings" pitchFamily="2" charset="2"/>
              </a:rPr>
              <a:t>난수를</a:t>
            </a:r>
            <a:r>
              <a:rPr lang="ko-KR" altLang="en-US" dirty="0" smtClean="0">
                <a:sym typeface="Wingdings" pitchFamily="2" charset="2"/>
              </a:rPr>
              <a:t> 사용하므로 같은 데이터로 다시 학습하면 다른 </a:t>
            </a:r>
            <a:r>
              <a:rPr lang="ko-KR" altLang="en-US" dirty="0" err="1" smtClean="0">
                <a:sym typeface="Wingdings" pitchFamily="2" charset="2"/>
              </a:rPr>
              <a:t>예측기가</a:t>
            </a:r>
            <a:r>
              <a:rPr lang="ko-KR" altLang="en-US" dirty="0" smtClean="0">
                <a:sym typeface="Wingdings" pitchFamily="2" charset="2"/>
              </a:rPr>
              <a:t> 만들어짐</a:t>
            </a:r>
            <a:r>
              <a:rPr lang="en-US" altLang="ko-KR" dirty="0" smtClean="0">
                <a:sym typeface="Wingdings" pitchFamily="2" charset="2"/>
              </a:rPr>
              <a:t>. </a:t>
            </a:r>
            <a:r>
              <a:rPr lang="ko-KR" altLang="en-US" dirty="0" smtClean="0">
                <a:sym typeface="Wingdings" pitchFamily="2" charset="2"/>
              </a:rPr>
              <a:t>보통 예측 과정도 </a:t>
            </a:r>
            <a:r>
              <a:rPr lang="ko-KR" altLang="en-US" dirty="0" err="1" smtClean="0">
                <a:sym typeface="Wingdings" pitchFamily="2" charset="2"/>
              </a:rPr>
              <a:t>난수</a:t>
            </a:r>
            <a:r>
              <a:rPr lang="ko-KR" altLang="en-US" dirty="0" smtClean="0">
                <a:sym typeface="Wingdings" pitchFamily="2" charset="2"/>
              </a:rPr>
              <a:t> 사용 </a:t>
            </a:r>
            <a:endParaRPr lang="en-US" altLang="ko-KR" dirty="0" smtClean="0">
              <a:sym typeface="Wingdings" pitchFamily="2" charset="2"/>
            </a:endParaRPr>
          </a:p>
          <a:p>
            <a:pPr lvl="1"/>
            <a:r>
              <a:rPr lang="en-US" altLang="ko-KR" dirty="0" smtClean="0">
                <a:sym typeface="Wingdings" pitchFamily="2" charset="2"/>
              </a:rPr>
              <a:t>10.4</a:t>
            </a:r>
            <a:r>
              <a:rPr lang="ko-KR" altLang="en-US" dirty="0" smtClean="0">
                <a:sym typeface="Wingdings" pitchFamily="2" charset="2"/>
              </a:rPr>
              <a:t>절의 </a:t>
            </a:r>
            <a:r>
              <a:rPr lang="en-US" altLang="ko-KR" dirty="0" smtClean="0">
                <a:sym typeface="Wingdings" pitchFamily="2" charset="2"/>
              </a:rPr>
              <a:t>RBM</a:t>
            </a:r>
            <a:r>
              <a:rPr lang="ko-KR" altLang="en-US" dirty="0" smtClean="0">
                <a:sym typeface="Wingdings" pitchFamily="2" charset="2"/>
              </a:rPr>
              <a:t>과 </a:t>
            </a:r>
            <a:r>
              <a:rPr lang="en-US" altLang="ko-KR" dirty="0" smtClean="0">
                <a:sym typeface="Wingdings" pitchFamily="2" charset="2"/>
              </a:rPr>
              <a:t>DBN</a:t>
            </a:r>
            <a:r>
              <a:rPr lang="ko-KR" altLang="en-US" dirty="0" smtClean="0">
                <a:sym typeface="Wingdings" pitchFamily="2" charset="2"/>
              </a:rPr>
              <a:t>이 </a:t>
            </a:r>
            <a:r>
              <a:rPr lang="ko-KR" altLang="en-US" dirty="0" err="1" smtClean="0">
                <a:sym typeface="Wingdings" pitchFamily="2" charset="2"/>
              </a:rPr>
              <a:t>스토캐스틱</a:t>
            </a:r>
            <a:r>
              <a:rPr lang="ko-KR" altLang="en-US" dirty="0" smtClean="0">
                <a:sym typeface="Wingdings" pitchFamily="2" charset="2"/>
              </a:rPr>
              <a:t> 학습</a:t>
            </a:r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>
              <a:lnSpc>
                <a:spcPct val="100000"/>
              </a:lnSpc>
            </a:pPr>
            <a:r>
              <a:rPr lang="ko-KR" altLang="en-US" dirty="0" smtClean="0">
                <a:sym typeface="Wingdings" pitchFamily="2" charset="2"/>
              </a:rPr>
              <a:t>분별 모델과 생성 모델</a:t>
            </a:r>
            <a:endParaRPr lang="en-US" altLang="ko-KR" dirty="0" smtClean="0">
              <a:sym typeface="Wingdings" pitchFamily="2" charset="2"/>
            </a:endParaRPr>
          </a:p>
          <a:p>
            <a:pPr lvl="1"/>
            <a:r>
              <a:rPr lang="ko-KR" altLang="en-US" dirty="0" smtClean="0">
                <a:sym typeface="Wingdings" pitchFamily="2" charset="2"/>
              </a:rPr>
              <a:t>분별 모델은 부류 예측에만 관심</a:t>
            </a:r>
            <a:r>
              <a:rPr lang="en-US" altLang="ko-KR" dirty="0" smtClean="0">
                <a:sym typeface="Wingdings" pitchFamily="2" charset="2"/>
              </a:rPr>
              <a:t>. </a:t>
            </a:r>
            <a:r>
              <a:rPr lang="ko-KR" altLang="en-US" dirty="0" smtClean="0">
                <a:sym typeface="Wingdings" pitchFamily="2" charset="2"/>
              </a:rPr>
              <a:t>즉 </a:t>
            </a:r>
            <a:r>
              <a:rPr lang="en-US" altLang="ko-KR" i="1" dirty="0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P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(</a:t>
            </a:r>
            <a:r>
              <a:rPr lang="en-US" altLang="ko-KR" i="1" dirty="0" err="1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y</a:t>
            </a:r>
            <a:r>
              <a:rPr lang="en-US" altLang="ko-KR" dirty="0" err="1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|</a:t>
            </a:r>
            <a:r>
              <a:rPr lang="en-US" altLang="ko-KR" b="1" dirty="0" err="1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x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)</a:t>
            </a:r>
            <a:r>
              <a:rPr lang="ko-KR" altLang="en-US" dirty="0" smtClean="0">
                <a:sym typeface="Wingdings" pitchFamily="2" charset="2"/>
              </a:rPr>
              <a:t>의 추정에 관심</a:t>
            </a:r>
            <a:endParaRPr lang="en-US" altLang="ko-KR" dirty="0" smtClean="0">
              <a:sym typeface="Wingdings" pitchFamily="2" charset="2"/>
            </a:endParaRPr>
          </a:p>
          <a:p>
            <a:pPr lvl="1"/>
            <a:r>
              <a:rPr lang="ko-KR" altLang="en-US" dirty="0" smtClean="0">
                <a:sym typeface="Wingdings" pitchFamily="2" charset="2"/>
              </a:rPr>
              <a:t>생성 모델은 </a:t>
            </a:r>
            <a:r>
              <a:rPr lang="en-US" altLang="ko-KR" i="1" dirty="0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P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(</a:t>
            </a:r>
            <a:r>
              <a:rPr lang="en-US" altLang="ko-KR" b="1" dirty="0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x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) </a:t>
            </a:r>
            <a:r>
              <a:rPr lang="ko-KR" altLang="en-US" dirty="0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또는</a:t>
            </a:r>
            <a:r>
              <a:rPr lang="ko-KR" altLang="en-US" dirty="0" smtClean="0">
                <a:sym typeface="Wingdings" pitchFamily="2" charset="2"/>
              </a:rPr>
              <a:t> </a:t>
            </a:r>
            <a:r>
              <a:rPr lang="en-US" altLang="ko-KR" i="1" dirty="0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P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(</a:t>
            </a:r>
            <a:r>
              <a:rPr lang="en-US" altLang="ko-KR" b="1" dirty="0" err="1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x</a:t>
            </a:r>
            <a:r>
              <a:rPr lang="en-US" altLang="ko-KR" dirty="0" err="1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|</a:t>
            </a:r>
            <a:r>
              <a:rPr lang="en-US" altLang="ko-KR" i="1" dirty="0" err="1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y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)</a:t>
            </a:r>
            <a:r>
              <a:rPr lang="ko-KR" altLang="en-US" dirty="0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를 </a:t>
            </a:r>
            <a:r>
              <a:rPr lang="ko-KR" altLang="en-US" dirty="0" smtClean="0">
                <a:sym typeface="Wingdings" pitchFamily="2" charset="2"/>
              </a:rPr>
              <a:t>추정함</a:t>
            </a:r>
            <a:endParaRPr lang="en-US" altLang="ko-KR" dirty="0" smtClean="0">
              <a:sym typeface="Wingdings" pitchFamily="2" charset="2"/>
            </a:endParaRPr>
          </a:p>
          <a:p>
            <a:pPr lvl="2"/>
            <a:r>
              <a:rPr lang="ko-KR" altLang="en-US" dirty="0" smtClean="0">
                <a:sym typeface="Wingdings" pitchFamily="2" charset="2"/>
              </a:rPr>
              <a:t>따라서 새로운 샘플을 </a:t>
            </a:r>
            <a:r>
              <a:rPr lang="en-US" altLang="ko-KR" dirty="0" smtClean="0">
                <a:sym typeface="Wingdings" pitchFamily="2" charset="2"/>
              </a:rPr>
              <a:t>‘</a:t>
            </a:r>
            <a:r>
              <a:rPr lang="ko-KR" altLang="en-US" dirty="0" smtClean="0">
                <a:sym typeface="Wingdings" pitchFamily="2" charset="2"/>
              </a:rPr>
              <a:t>생성</a:t>
            </a:r>
            <a:r>
              <a:rPr lang="en-US" altLang="ko-KR" dirty="0" smtClean="0">
                <a:sym typeface="Wingdings" pitchFamily="2" charset="2"/>
              </a:rPr>
              <a:t>’</a:t>
            </a:r>
            <a:r>
              <a:rPr lang="ko-KR" altLang="en-US" dirty="0" smtClean="0">
                <a:sym typeface="Wingdings" pitchFamily="2" charset="2"/>
              </a:rPr>
              <a:t>할 수 있</a:t>
            </a:r>
            <a:r>
              <a:rPr lang="ko-KR" altLang="en-US" dirty="0">
                <a:sym typeface="Wingdings" pitchFamily="2" charset="2"/>
              </a:rPr>
              <a:t>음</a:t>
            </a:r>
            <a:r>
              <a:rPr lang="ko-KR" altLang="en-US" dirty="0" smtClean="0">
                <a:sym typeface="Wingdings" pitchFamily="2" charset="2"/>
              </a:rPr>
              <a:t> </a:t>
            </a:r>
            <a:endParaRPr lang="en-US" altLang="ko-KR" dirty="0" smtClean="0">
              <a:sym typeface="Wingdings" pitchFamily="2" charset="2"/>
            </a:endParaRPr>
          </a:p>
          <a:p>
            <a:pPr lvl="2"/>
            <a:r>
              <a:rPr lang="en-US" altLang="ko-KR" dirty="0" smtClean="0">
                <a:sym typeface="Wingdings" pitchFamily="2" charset="2"/>
              </a:rPr>
              <a:t>4.5</a:t>
            </a:r>
            <a:r>
              <a:rPr lang="ko-KR" altLang="en-US" dirty="0" smtClean="0">
                <a:sym typeface="Wingdings" pitchFamily="2" charset="2"/>
              </a:rPr>
              <a:t>절의 </a:t>
            </a:r>
            <a:r>
              <a:rPr lang="en-US" altLang="ko-KR" dirty="0" smtClean="0">
                <a:sym typeface="Wingdings" pitchFamily="2" charset="2"/>
              </a:rPr>
              <a:t>GAN, 10.4</a:t>
            </a:r>
            <a:r>
              <a:rPr lang="ko-KR" altLang="en-US" dirty="0" smtClean="0">
                <a:sym typeface="Wingdings" pitchFamily="2" charset="2"/>
              </a:rPr>
              <a:t>절의 </a:t>
            </a:r>
            <a:r>
              <a:rPr lang="en-US" altLang="ko-KR" dirty="0" smtClean="0">
                <a:sym typeface="Wingdings" pitchFamily="2" charset="2"/>
              </a:rPr>
              <a:t>RBM</a:t>
            </a:r>
            <a:r>
              <a:rPr lang="ko-KR" altLang="en-US" dirty="0" smtClean="0">
                <a:sym typeface="Wingdings" pitchFamily="2" charset="2"/>
              </a:rPr>
              <a:t>은 생성 모델</a:t>
            </a:r>
            <a:endParaRPr lang="en-US" altLang="ko-KR" dirty="0" smtClean="0">
              <a:sym typeface="Wingdings" pitchFamily="2" charset="2"/>
            </a:endParaRPr>
          </a:p>
          <a:p>
            <a:pPr lvl="2"/>
            <a:r>
              <a:rPr lang="en-US" altLang="ko-KR" dirty="0" smtClean="0">
                <a:sym typeface="Wingdings" pitchFamily="2" charset="2"/>
              </a:rPr>
              <a:t>8.5</a:t>
            </a:r>
            <a:r>
              <a:rPr lang="ko-KR" altLang="en-US" dirty="0" smtClean="0">
                <a:sym typeface="Wingdings" pitchFamily="2" charset="2"/>
              </a:rPr>
              <a:t>절의 순환신경망</a:t>
            </a:r>
            <a:r>
              <a:rPr lang="en-US" altLang="ko-KR" dirty="0" smtClean="0">
                <a:sym typeface="Wingdings" pitchFamily="2" charset="2"/>
              </a:rPr>
              <a:t>(RNN)</a:t>
            </a:r>
            <a:r>
              <a:rPr lang="ko-KR" altLang="en-US" dirty="0" smtClean="0">
                <a:sym typeface="Wingdings" pitchFamily="2" charset="2"/>
              </a:rPr>
              <a:t>을 생성 모델로 활용하는 응용 예제</a:t>
            </a:r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marL="0" indent="0">
              <a:buNone/>
            </a:pPr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marL="161925" indent="0"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b="0" i="1" dirty="0">
              <a:latin typeface="Cambria Math"/>
            </a:endParaRPr>
          </a:p>
          <a:p>
            <a:pPr lvl="1">
              <a:lnSpc>
                <a:spcPct val="150000"/>
              </a:lnSpc>
            </a:pPr>
            <a:endParaRPr lang="en-US" altLang="ko-KR" baseline="30000" dirty="0" smtClean="0"/>
          </a:p>
          <a:p>
            <a:pPr lvl="1">
              <a:lnSpc>
                <a:spcPct val="150000"/>
              </a:lnSpc>
            </a:pPr>
            <a:endParaRPr lang="en-US" altLang="ko-KR" baseline="30000" dirty="0" smtClean="0"/>
          </a:p>
          <a:p>
            <a:pPr lvl="1">
              <a:lnSpc>
                <a:spcPct val="150000"/>
              </a:lnSpc>
            </a:pPr>
            <a:endParaRPr lang="en-US" altLang="ko-KR" baseline="30000" dirty="0"/>
          </a:p>
          <a:p>
            <a:pPr lvl="1">
              <a:lnSpc>
                <a:spcPct val="150000"/>
              </a:lnSpc>
            </a:pPr>
            <a:endParaRPr lang="en-US" altLang="ko-KR" baseline="30000" dirty="0" smtClean="0"/>
          </a:p>
          <a:p>
            <a:pPr lvl="1">
              <a:lnSpc>
                <a:spcPct val="150000"/>
              </a:lnSpc>
            </a:pPr>
            <a:endParaRPr lang="en-US" altLang="ko-KR" baseline="30000" dirty="0"/>
          </a:p>
          <a:p>
            <a:pPr lvl="1">
              <a:lnSpc>
                <a:spcPct val="150000"/>
              </a:lnSpc>
            </a:pPr>
            <a:endParaRPr lang="en-US" altLang="ko-KR" baseline="30000" dirty="0" smtClean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>
              <a:lnSpc>
                <a:spcPct val="200000"/>
              </a:lnSpc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162229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280920" cy="548680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1.8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기계 학습의 과거와 현재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미래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smtClean="0">
                <a:sym typeface="Wingdings" pitchFamily="2" charset="2"/>
              </a:rPr>
              <a:t>1.8.1 </a:t>
            </a:r>
            <a:r>
              <a:rPr lang="ko-KR" altLang="en-US" dirty="0" smtClean="0">
                <a:sym typeface="Wingdings" pitchFamily="2" charset="2"/>
              </a:rPr>
              <a:t>인공지능과 기계 학습의 간략한 역사</a:t>
            </a:r>
            <a:endParaRPr lang="en-US" altLang="ko-KR" dirty="0" smtClean="0">
              <a:sym typeface="Wingdings" pitchFamily="2" charset="2"/>
            </a:endParaRPr>
          </a:p>
          <a:p>
            <a:r>
              <a:rPr lang="en-US" altLang="ko-KR" dirty="0" smtClean="0">
                <a:sym typeface="Wingdings" pitchFamily="2" charset="2"/>
              </a:rPr>
              <a:t>1.8.2 </a:t>
            </a:r>
            <a:r>
              <a:rPr lang="ko-KR" altLang="en-US" dirty="0" smtClean="0">
                <a:sym typeface="Wingdings" pitchFamily="2" charset="2"/>
              </a:rPr>
              <a:t>기술 추세</a:t>
            </a:r>
            <a:endParaRPr lang="en-US" altLang="ko-KR" dirty="0" smtClean="0">
              <a:sym typeface="Wingdings" pitchFamily="2" charset="2"/>
            </a:endParaRPr>
          </a:p>
          <a:p>
            <a:r>
              <a:rPr lang="en-US" altLang="ko-KR" dirty="0" smtClean="0">
                <a:sym typeface="Wingdings" pitchFamily="2" charset="2"/>
              </a:rPr>
              <a:t>1.8.3 </a:t>
            </a:r>
            <a:r>
              <a:rPr lang="ko-KR" altLang="en-US" dirty="0" smtClean="0">
                <a:sym typeface="Wingdings" pitchFamily="2" charset="2"/>
              </a:rPr>
              <a:t>사회적 전망</a:t>
            </a:r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marL="0" indent="0">
              <a:buNone/>
            </a:pPr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marL="161925" indent="0"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b="0" i="1" dirty="0">
              <a:latin typeface="Cambria Math"/>
            </a:endParaRPr>
          </a:p>
          <a:p>
            <a:pPr lvl="1">
              <a:lnSpc>
                <a:spcPct val="150000"/>
              </a:lnSpc>
            </a:pPr>
            <a:endParaRPr lang="en-US" altLang="ko-KR" baseline="30000" dirty="0" smtClean="0"/>
          </a:p>
          <a:p>
            <a:pPr lvl="1">
              <a:lnSpc>
                <a:spcPct val="150000"/>
              </a:lnSpc>
            </a:pPr>
            <a:endParaRPr lang="en-US" altLang="ko-KR" baseline="30000" dirty="0" smtClean="0"/>
          </a:p>
          <a:p>
            <a:pPr lvl="1">
              <a:lnSpc>
                <a:spcPct val="150000"/>
              </a:lnSpc>
            </a:pPr>
            <a:endParaRPr lang="en-US" altLang="ko-KR" baseline="30000" dirty="0"/>
          </a:p>
          <a:p>
            <a:pPr lvl="1">
              <a:lnSpc>
                <a:spcPct val="150000"/>
              </a:lnSpc>
            </a:pPr>
            <a:endParaRPr lang="en-US" altLang="ko-KR" baseline="30000" dirty="0" smtClean="0"/>
          </a:p>
          <a:p>
            <a:pPr lvl="1">
              <a:lnSpc>
                <a:spcPct val="150000"/>
              </a:lnSpc>
            </a:pPr>
            <a:endParaRPr lang="en-US" altLang="ko-KR" baseline="30000" dirty="0"/>
          </a:p>
          <a:p>
            <a:pPr lvl="1">
              <a:lnSpc>
                <a:spcPct val="150000"/>
              </a:lnSpc>
            </a:pPr>
            <a:endParaRPr lang="en-US" altLang="ko-KR" baseline="30000" dirty="0" smtClean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>
              <a:lnSpc>
                <a:spcPct val="200000"/>
              </a:lnSpc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6166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280920" cy="548680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1.8.1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인공지능과 기계 학습의 간략한 역사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err="1" smtClean="0">
                <a:sym typeface="Wingdings" pitchFamily="2" charset="2"/>
              </a:rPr>
              <a:t>베비지의</a:t>
            </a:r>
            <a:r>
              <a:rPr lang="ko-KR" altLang="en-US" dirty="0" smtClean="0">
                <a:sym typeface="Wingdings" pitchFamily="2" charset="2"/>
              </a:rPr>
              <a:t> 제자인 </a:t>
            </a:r>
            <a:r>
              <a:rPr lang="ko-KR" altLang="en-US" dirty="0" err="1" smtClean="0">
                <a:sym typeface="Wingdings" pitchFamily="2" charset="2"/>
              </a:rPr>
              <a:t>에이더</a:t>
            </a:r>
            <a:r>
              <a:rPr lang="ko-KR" altLang="en-US" dirty="0" smtClean="0">
                <a:sym typeface="Wingdings" pitchFamily="2" charset="2"/>
              </a:rPr>
              <a:t> 여사의 통찰력 </a:t>
            </a:r>
            <a:r>
              <a:rPr lang="en-US" altLang="ko-KR" dirty="0" smtClean="0">
                <a:sym typeface="Wingdings" pitchFamily="2" charset="2"/>
              </a:rPr>
              <a:t>(19</a:t>
            </a:r>
            <a:r>
              <a:rPr lang="ko-KR" altLang="en-US" dirty="0" smtClean="0">
                <a:sym typeface="Wingdings" pitchFamily="2" charset="2"/>
              </a:rPr>
              <a:t>세기</a:t>
            </a:r>
            <a:r>
              <a:rPr lang="en-US" altLang="ko-KR" dirty="0" smtClean="0">
                <a:sym typeface="Wingdings" pitchFamily="2" charset="2"/>
              </a:rPr>
              <a:t> </a:t>
            </a:r>
            <a:r>
              <a:rPr lang="ko-KR" altLang="en-US" dirty="0" smtClean="0">
                <a:sym typeface="Wingdings" pitchFamily="2" charset="2"/>
              </a:rPr>
              <a:t>중반</a:t>
            </a:r>
            <a:r>
              <a:rPr lang="en-US" altLang="ko-KR" dirty="0" smtClean="0">
                <a:sym typeface="Wingdings" pitchFamily="2" charset="2"/>
              </a:rPr>
              <a:t>)</a:t>
            </a:r>
          </a:p>
          <a:p>
            <a:pPr lvl="1">
              <a:lnSpc>
                <a:spcPct val="150000"/>
              </a:lnSpc>
            </a:pPr>
            <a:r>
              <a:rPr lang="en-US" altLang="ko-KR" dirty="0" smtClean="0">
                <a:sym typeface="Wingdings" pitchFamily="2" charset="2"/>
              </a:rPr>
              <a:t>“… </a:t>
            </a:r>
            <a:r>
              <a:rPr lang="ko-KR" altLang="en-US" dirty="0" smtClean="0">
                <a:sym typeface="Wingdings" pitchFamily="2" charset="2"/>
              </a:rPr>
              <a:t>해석엔진은 숫자 이외의 것도 처리할 수 있을 것이다</a:t>
            </a:r>
            <a:r>
              <a:rPr lang="en-US" altLang="ko-KR" dirty="0" smtClean="0">
                <a:sym typeface="Wingdings" pitchFamily="2" charset="2"/>
              </a:rPr>
              <a:t>. … </a:t>
            </a:r>
            <a:r>
              <a:rPr lang="ko-KR" altLang="en-US" dirty="0" smtClean="0">
                <a:sym typeface="Wingdings" pitchFamily="2" charset="2"/>
              </a:rPr>
              <a:t>예를 들어 화음과 음조를 해석엔진의 표기에 맞출 수 있다면</a:t>
            </a:r>
            <a:r>
              <a:rPr lang="en-US" altLang="ko-KR" dirty="0" smtClean="0">
                <a:sym typeface="Wingdings" pitchFamily="2" charset="2"/>
              </a:rPr>
              <a:t>, </a:t>
            </a:r>
            <a:r>
              <a:rPr lang="ko-KR" altLang="en-US" dirty="0" smtClean="0">
                <a:sym typeface="Wingdings" pitchFamily="2" charset="2"/>
              </a:rPr>
              <a:t>해석엔진은 꽤 복잡한 곡을 작곡할 수도 있다</a:t>
            </a:r>
            <a:r>
              <a:rPr lang="en-US" altLang="ko-KR" dirty="0" smtClean="0">
                <a:sym typeface="Wingdings" pitchFamily="2" charset="2"/>
              </a:rPr>
              <a:t>.” [Ada1843]</a:t>
            </a:r>
          </a:p>
          <a:p>
            <a:pPr lvl="1">
              <a:lnSpc>
                <a:spcPct val="150000"/>
              </a:lnSpc>
            </a:pPr>
            <a:r>
              <a:rPr lang="en-US" altLang="ko-KR" dirty="0" smtClean="0">
                <a:sym typeface="Wingdings" pitchFamily="2" charset="2"/>
              </a:rPr>
              <a:t>200</a:t>
            </a:r>
            <a:r>
              <a:rPr lang="ko-KR" altLang="en-US" dirty="0" smtClean="0">
                <a:sym typeface="Wingdings" pitchFamily="2" charset="2"/>
              </a:rPr>
              <a:t>여 년이 지난 지금</a:t>
            </a:r>
            <a:r>
              <a:rPr lang="en-US" altLang="ko-KR" dirty="0" smtClean="0">
                <a:sym typeface="Wingdings" pitchFamily="2" charset="2"/>
              </a:rPr>
              <a:t>,</a:t>
            </a:r>
          </a:p>
          <a:p>
            <a:pPr lvl="2">
              <a:lnSpc>
                <a:spcPct val="150000"/>
              </a:lnSpc>
            </a:pPr>
            <a:r>
              <a:rPr lang="ko-KR" altLang="en-US" dirty="0" smtClean="0">
                <a:sym typeface="Wingdings" pitchFamily="2" charset="2"/>
              </a:rPr>
              <a:t>흘려 쓴 필기 숫자를 </a:t>
            </a:r>
            <a:r>
              <a:rPr lang="en-US" altLang="ko-KR" dirty="0" smtClean="0">
                <a:sym typeface="Wingdings" pitchFamily="2" charset="2"/>
              </a:rPr>
              <a:t>0.23% </a:t>
            </a:r>
            <a:r>
              <a:rPr lang="ko-KR" altLang="en-US" dirty="0" smtClean="0">
                <a:sym typeface="Wingdings" pitchFamily="2" charset="2"/>
              </a:rPr>
              <a:t>오류로 인식</a:t>
            </a:r>
            <a:endParaRPr lang="en-US" altLang="ko-KR" dirty="0" smtClean="0">
              <a:sym typeface="Wingdings" pitchFamily="2" charset="2"/>
            </a:endParaRPr>
          </a:p>
          <a:p>
            <a:pPr lvl="2">
              <a:lnSpc>
                <a:spcPct val="150000"/>
              </a:lnSpc>
            </a:pPr>
            <a:r>
              <a:rPr lang="ko-KR" altLang="en-US" dirty="0" err="1" smtClean="0">
                <a:sym typeface="Wingdings" pitchFamily="2" charset="2"/>
              </a:rPr>
              <a:t>알파고는</a:t>
            </a:r>
            <a:r>
              <a:rPr lang="ko-KR" altLang="en-US" dirty="0" smtClean="0">
                <a:sym typeface="Wingdings" pitchFamily="2" charset="2"/>
              </a:rPr>
              <a:t> </a:t>
            </a:r>
            <a:r>
              <a:rPr lang="ko-KR" altLang="en-US" dirty="0" err="1" smtClean="0">
                <a:sym typeface="Wingdings" pitchFamily="2" charset="2"/>
              </a:rPr>
              <a:t>이세돌을</a:t>
            </a:r>
            <a:r>
              <a:rPr lang="ko-KR" altLang="en-US" dirty="0" smtClean="0">
                <a:sym typeface="Wingdings" pitchFamily="2" charset="2"/>
              </a:rPr>
              <a:t> 이김</a:t>
            </a:r>
            <a:endParaRPr lang="en-US" altLang="ko-KR" dirty="0" smtClean="0">
              <a:sym typeface="Wingdings" pitchFamily="2" charset="2"/>
            </a:endParaRPr>
          </a:p>
          <a:p>
            <a:pPr lvl="2">
              <a:lnSpc>
                <a:spcPct val="150000"/>
              </a:lnSpc>
            </a:pPr>
            <a:r>
              <a:rPr lang="ko-KR" altLang="en-US" dirty="0" smtClean="0">
                <a:sym typeface="Wingdings" pitchFamily="2" charset="2"/>
              </a:rPr>
              <a:t>자연영상에 대해 다섯 단어 가량의 문장으로 묘사함</a:t>
            </a:r>
            <a:endParaRPr lang="en-US" altLang="ko-KR" dirty="0" smtClean="0">
              <a:sym typeface="Wingdings" pitchFamily="2" charset="2"/>
            </a:endParaRPr>
          </a:p>
          <a:p>
            <a:pPr marL="0" indent="0">
              <a:buNone/>
            </a:pPr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marL="161925" indent="0"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b="0" i="1" dirty="0">
              <a:latin typeface="Cambria Math"/>
            </a:endParaRPr>
          </a:p>
          <a:p>
            <a:pPr lvl="1">
              <a:lnSpc>
                <a:spcPct val="150000"/>
              </a:lnSpc>
            </a:pPr>
            <a:endParaRPr lang="en-US" altLang="ko-KR" baseline="30000" dirty="0" smtClean="0"/>
          </a:p>
          <a:p>
            <a:pPr lvl="1">
              <a:lnSpc>
                <a:spcPct val="150000"/>
              </a:lnSpc>
            </a:pPr>
            <a:endParaRPr lang="en-US" altLang="ko-KR" baseline="30000" dirty="0" smtClean="0"/>
          </a:p>
          <a:p>
            <a:pPr lvl="1">
              <a:lnSpc>
                <a:spcPct val="150000"/>
              </a:lnSpc>
            </a:pPr>
            <a:endParaRPr lang="en-US" altLang="ko-KR" baseline="30000" dirty="0"/>
          </a:p>
          <a:p>
            <a:pPr lvl="1">
              <a:lnSpc>
                <a:spcPct val="150000"/>
              </a:lnSpc>
            </a:pPr>
            <a:endParaRPr lang="en-US" altLang="ko-KR" baseline="30000" dirty="0" smtClean="0"/>
          </a:p>
          <a:p>
            <a:pPr lvl="1">
              <a:lnSpc>
                <a:spcPct val="150000"/>
              </a:lnSpc>
            </a:pPr>
            <a:endParaRPr lang="en-US" altLang="ko-KR" baseline="30000" dirty="0"/>
          </a:p>
          <a:p>
            <a:pPr lvl="1">
              <a:lnSpc>
                <a:spcPct val="150000"/>
              </a:lnSpc>
            </a:pPr>
            <a:endParaRPr lang="en-US" altLang="ko-KR" baseline="30000" dirty="0" smtClean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>
              <a:lnSpc>
                <a:spcPct val="200000"/>
              </a:lnSpc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788935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280920" cy="548680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1.8.1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인공지능과 기계 학습의 간략한 역사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052736"/>
            <a:ext cx="7632848" cy="5258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39916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280920" cy="548680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1.8.1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인공지능과 기계 학습의 간략한 역사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59" y="980728"/>
            <a:ext cx="5577235" cy="53735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1214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280920" cy="548680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1.8.1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인공지능과 기계 학습의 간략한 역사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980728"/>
            <a:ext cx="6334125" cy="536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18720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280920" cy="548680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1.8.2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기술 추세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>
                <a:sym typeface="Wingdings" pitchFamily="2" charset="2"/>
              </a:rPr>
              <a:t>리뷰 논문 </a:t>
            </a:r>
            <a:endParaRPr lang="en-US" altLang="ko-KR" dirty="0" smtClean="0">
              <a:sym typeface="Wingdings" pitchFamily="2" charset="2"/>
            </a:endParaRPr>
          </a:p>
          <a:p>
            <a:pPr lvl="1"/>
            <a:r>
              <a:rPr lang="en-US" altLang="ko-KR" dirty="0" smtClean="0">
                <a:sym typeface="Wingdings" pitchFamily="2" charset="2"/>
              </a:rPr>
              <a:t>[LeCun2015, Jordan2015, Jones2014]</a:t>
            </a:r>
          </a:p>
          <a:p>
            <a:r>
              <a:rPr lang="ko-KR" altLang="en-US" dirty="0" smtClean="0">
                <a:sym typeface="Wingdings" pitchFamily="2" charset="2"/>
              </a:rPr>
              <a:t>기계</a:t>
            </a:r>
            <a:r>
              <a:rPr lang="en-US" altLang="ko-KR" dirty="0" smtClean="0">
                <a:sym typeface="Wingdings" pitchFamily="2" charset="2"/>
              </a:rPr>
              <a:t> </a:t>
            </a:r>
            <a:r>
              <a:rPr lang="ko-KR" altLang="en-US" dirty="0" smtClean="0">
                <a:sym typeface="Wingdings" pitchFamily="2" charset="2"/>
              </a:rPr>
              <a:t>학습은 인공지능 실현에 핵심 기술</a:t>
            </a:r>
            <a:endParaRPr lang="en-US" altLang="ko-KR" dirty="0" smtClean="0">
              <a:sym typeface="Wingdings" pitchFamily="2" charset="2"/>
            </a:endParaRPr>
          </a:p>
          <a:p>
            <a:r>
              <a:rPr lang="ko-KR" altLang="en-US" dirty="0" smtClean="0">
                <a:sym typeface="Wingdings" pitchFamily="2" charset="2"/>
              </a:rPr>
              <a:t>기계 학습 알고리즘과 응용의 다양화</a:t>
            </a:r>
            <a:endParaRPr lang="en-US" altLang="ko-KR" dirty="0" smtClean="0">
              <a:sym typeface="Wingdings" pitchFamily="2" charset="2"/>
            </a:endParaRPr>
          </a:p>
          <a:p>
            <a:r>
              <a:rPr lang="ko-KR" altLang="en-US" dirty="0" smtClean="0">
                <a:sym typeface="Wingdings" pitchFamily="2" charset="2"/>
              </a:rPr>
              <a:t>서로 다른 알고리즘과 응용의 융합</a:t>
            </a:r>
            <a:endParaRPr lang="en-US" altLang="ko-KR" dirty="0" smtClean="0">
              <a:sym typeface="Wingdings" pitchFamily="2" charset="2"/>
            </a:endParaRPr>
          </a:p>
          <a:p>
            <a:r>
              <a:rPr lang="ko-KR" altLang="en-US" dirty="0" err="1" smtClean="0">
                <a:sym typeface="Wingdings" pitchFamily="2" charset="2"/>
              </a:rPr>
              <a:t>딥러닝이</a:t>
            </a:r>
            <a:r>
              <a:rPr lang="ko-KR" altLang="en-US" dirty="0" smtClean="0">
                <a:sym typeface="Wingdings" pitchFamily="2" charset="2"/>
              </a:rPr>
              <a:t> 기계 학습의 주류</a:t>
            </a:r>
            <a:endParaRPr lang="en-US" altLang="ko-KR" dirty="0" smtClean="0">
              <a:sym typeface="Wingdings" pitchFamily="2" charset="2"/>
            </a:endParaRPr>
          </a:p>
          <a:p>
            <a:r>
              <a:rPr lang="ko-KR" altLang="en-US" dirty="0" smtClean="0">
                <a:sym typeface="Wingdings" pitchFamily="2" charset="2"/>
              </a:rPr>
              <a:t>표현 학습이 중요해짐</a:t>
            </a:r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marL="161925" indent="0"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b="0" i="1" dirty="0">
              <a:latin typeface="Cambria Math"/>
            </a:endParaRPr>
          </a:p>
          <a:p>
            <a:pPr lvl="1">
              <a:lnSpc>
                <a:spcPct val="150000"/>
              </a:lnSpc>
            </a:pPr>
            <a:endParaRPr lang="en-US" altLang="ko-KR" baseline="30000" dirty="0" smtClean="0"/>
          </a:p>
          <a:p>
            <a:pPr lvl="1">
              <a:lnSpc>
                <a:spcPct val="150000"/>
              </a:lnSpc>
            </a:pPr>
            <a:endParaRPr lang="en-US" altLang="ko-KR" baseline="30000" dirty="0" smtClean="0"/>
          </a:p>
          <a:p>
            <a:pPr lvl="1">
              <a:lnSpc>
                <a:spcPct val="150000"/>
              </a:lnSpc>
            </a:pPr>
            <a:endParaRPr lang="en-US" altLang="ko-KR" baseline="30000" dirty="0"/>
          </a:p>
          <a:p>
            <a:pPr lvl="1">
              <a:lnSpc>
                <a:spcPct val="150000"/>
              </a:lnSpc>
            </a:pPr>
            <a:endParaRPr lang="en-US" altLang="ko-KR" baseline="30000" dirty="0" smtClean="0"/>
          </a:p>
          <a:p>
            <a:pPr lvl="1">
              <a:lnSpc>
                <a:spcPct val="150000"/>
              </a:lnSpc>
            </a:pPr>
            <a:endParaRPr lang="en-US" altLang="ko-KR" baseline="30000" dirty="0"/>
          </a:p>
          <a:p>
            <a:pPr lvl="1">
              <a:lnSpc>
                <a:spcPct val="150000"/>
              </a:lnSpc>
            </a:pPr>
            <a:endParaRPr lang="en-US" altLang="ko-KR" baseline="30000" dirty="0" smtClean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>
              <a:lnSpc>
                <a:spcPct val="200000"/>
              </a:lnSpc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800073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1.1.2 </a:t>
            </a:r>
            <a:r>
              <a:rPr lang="ko-KR" altLang="en-US" dirty="0" smtClean="0"/>
              <a:t>지식기반 방식에서 기계 학습으로의 대전환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인공지능의 주도권</a:t>
            </a:r>
            <a:r>
              <a:rPr lang="en-US" altLang="ko-KR" dirty="0" smtClean="0"/>
              <a:t> </a:t>
            </a:r>
            <a:r>
              <a:rPr lang="ko-KR" altLang="en-US" dirty="0" smtClean="0"/>
              <a:t>전환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지식기반 </a:t>
            </a:r>
            <a:r>
              <a:rPr lang="en-US" altLang="ko-KR" dirty="0" smtClean="0">
                <a:sym typeface="Wingdings" pitchFamily="2" charset="2"/>
              </a:rPr>
              <a:t> </a:t>
            </a:r>
            <a:r>
              <a:rPr lang="ko-KR" altLang="en-US" dirty="0" smtClean="0">
                <a:sym typeface="Wingdings" pitchFamily="2" charset="2"/>
              </a:rPr>
              <a:t>기계 학습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기계 학습</a:t>
            </a:r>
            <a:r>
              <a:rPr lang="en-US" altLang="ko-KR" dirty="0" smtClean="0"/>
              <a:t>: </a:t>
            </a:r>
            <a:r>
              <a:rPr lang="ko-KR" altLang="en-US" dirty="0" smtClean="0">
                <a:solidFill>
                  <a:srgbClr val="0000FF"/>
                </a:solidFill>
              </a:rPr>
              <a:t>데이터 중심 </a:t>
            </a:r>
            <a:r>
              <a:rPr lang="ko-KR" altLang="en-US" dirty="0" smtClean="0"/>
              <a:t>접근방식</a:t>
            </a:r>
            <a:endParaRPr lang="en-US" altLang="ko-KR" dirty="0" smtClean="0"/>
          </a:p>
          <a:p>
            <a:pPr marL="447675" lvl="2" indent="0">
              <a:buNone/>
            </a:pPr>
            <a:r>
              <a:rPr lang="ko-KR" altLang="en-US" dirty="0" smtClean="0"/>
              <a:t> </a:t>
            </a:r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852936"/>
            <a:ext cx="7762812" cy="24482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22734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280920" cy="548680"/>
          </a:xfrm>
        </p:spPr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1.8.3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사회적 전망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>
                <a:sym typeface="Wingdings" pitchFamily="2" charset="2"/>
              </a:rPr>
              <a:t>미래의 직업 변화</a:t>
            </a:r>
            <a:endParaRPr lang="en-US" altLang="ko-KR" dirty="0" smtClean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 smtClean="0">
                <a:sym typeface="Wingdings" pitchFamily="2" charset="2"/>
              </a:rPr>
              <a:t>시의적절하고 심사숙고 해야 할 객관적 담론</a:t>
            </a:r>
            <a:endParaRPr lang="en-US" altLang="ko-KR" dirty="0" smtClean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 err="1" smtClean="0">
                <a:sym typeface="Wingdings" pitchFamily="2" charset="2"/>
              </a:rPr>
              <a:t>프레이는</a:t>
            </a:r>
            <a:r>
              <a:rPr lang="ko-KR" altLang="en-US" dirty="0" smtClean="0">
                <a:sym typeface="Wingdings" pitchFamily="2" charset="2"/>
              </a:rPr>
              <a:t> </a:t>
            </a:r>
            <a:r>
              <a:rPr lang="en-US" altLang="ko-KR" dirty="0" smtClean="0">
                <a:sym typeface="Wingdings" pitchFamily="2" charset="2"/>
              </a:rPr>
              <a:t>702</a:t>
            </a:r>
            <a:r>
              <a:rPr lang="ko-KR" altLang="en-US" dirty="0" smtClean="0">
                <a:sym typeface="Wingdings" pitchFamily="2" charset="2"/>
              </a:rPr>
              <a:t>개 직업의 사라질 위기를 확률로 계산 </a:t>
            </a:r>
            <a:r>
              <a:rPr lang="en-US" altLang="ko-KR" dirty="0" smtClean="0">
                <a:sym typeface="Wingdings" pitchFamily="2" charset="2"/>
              </a:rPr>
              <a:t>[Frey2017]</a:t>
            </a:r>
          </a:p>
          <a:p>
            <a:pPr lvl="1">
              <a:lnSpc>
                <a:spcPct val="150000"/>
              </a:lnSpc>
            </a:pPr>
            <a:r>
              <a:rPr lang="ko-KR" altLang="en-US" dirty="0" err="1" smtClean="0">
                <a:sym typeface="Wingdings" pitchFamily="2" charset="2"/>
              </a:rPr>
              <a:t>텔레마케터</a:t>
            </a:r>
            <a:r>
              <a:rPr lang="ko-KR" altLang="en-US" dirty="0" smtClean="0">
                <a:sym typeface="Wingdings" pitchFamily="2" charset="2"/>
              </a:rPr>
              <a:t> </a:t>
            </a:r>
            <a:r>
              <a:rPr lang="en-US" altLang="ko-KR" dirty="0" smtClean="0">
                <a:sym typeface="Wingdings" pitchFamily="2" charset="2"/>
              </a:rPr>
              <a:t>99% …… ……  …… ….. ….. ….. </a:t>
            </a:r>
            <a:r>
              <a:rPr lang="ko-KR" altLang="en-US" dirty="0" smtClean="0">
                <a:sym typeface="Wingdings" pitchFamily="2" charset="2"/>
              </a:rPr>
              <a:t>오락 치료사 </a:t>
            </a:r>
            <a:r>
              <a:rPr lang="en-US" altLang="ko-KR" dirty="0" smtClean="0">
                <a:sym typeface="Wingdings" pitchFamily="2" charset="2"/>
              </a:rPr>
              <a:t>0.28%</a:t>
            </a:r>
          </a:p>
          <a:p>
            <a:r>
              <a:rPr lang="ko-KR" altLang="en-US" dirty="0" smtClean="0">
                <a:sym typeface="Wingdings" pitchFamily="2" charset="2"/>
              </a:rPr>
              <a:t>기계가 사람을 지배할지 모른다는 두려움</a:t>
            </a:r>
            <a:endParaRPr lang="en-US" altLang="ko-KR" dirty="0" smtClean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 smtClean="0">
                <a:sym typeface="Wingdings" pitchFamily="2" charset="2"/>
              </a:rPr>
              <a:t>알파고 이후 매스컴을 통해 여과 없이 전파</a:t>
            </a:r>
            <a:r>
              <a:rPr lang="en-US" altLang="ko-KR" dirty="0" smtClean="0">
                <a:sym typeface="Wingdings" pitchFamily="2" charset="2"/>
              </a:rPr>
              <a:t>. </a:t>
            </a:r>
            <a:r>
              <a:rPr lang="ko-KR" altLang="en-US" dirty="0" smtClean="0">
                <a:sym typeface="Wingdings" pitchFamily="2" charset="2"/>
              </a:rPr>
              <a:t>쓸데없는 과장에 불과</a:t>
            </a:r>
            <a:endParaRPr lang="en-US" altLang="ko-KR" dirty="0" smtClean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 smtClean="0">
                <a:sym typeface="Wingdings" pitchFamily="2" charset="2"/>
              </a:rPr>
              <a:t>냇가에 다리 놓는 일과 목포</a:t>
            </a:r>
            <a:r>
              <a:rPr lang="en-US" altLang="ko-KR" dirty="0" smtClean="0">
                <a:sym typeface="Wingdings" pitchFamily="2" charset="2"/>
              </a:rPr>
              <a:t>-</a:t>
            </a:r>
            <a:r>
              <a:rPr lang="ko-KR" altLang="en-US" dirty="0" smtClean="0">
                <a:sym typeface="Wingdings" pitchFamily="2" charset="2"/>
              </a:rPr>
              <a:t>제주에 대교를 놓는 일은 규모만 다를 뿐 본질적으로 같은 일</a:t>
            </a:r>
            <a:endParaRPr lang="en-US" altLang="ko-KR" dirty="0" smtClean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 smtClean="0">
                <a:sym typeface="Wingdings" pitchFamily="2" charset="2"/>
              </a:rPr>
              <a:t>오목 프로그램이나 바둑 프로그램은 규모만 다를 뿐 본질적으로 같은 일</a:t>
            </a:r>
            <a:r>
              <a:rPr lang="en-US" altLang="ko-KR" dirty="0" smtClean="0">
                <a:sym typeface="Wingdings" pitchFamily="2" charset="2"/>
              </a:rPr>
              <a:t>. </a:t>
            </a:r>
            <a:r>
              <a:rPr lang="ko-KR" altLang="en-US" dirty="0" smtClean="0">
                <a:sym typeface="Wingdings" pitchFamily="2" charset="2"/>
              </a:rPr>
              <a:t>오목은 간단한 규칙으로 구현 가능하나 바둑은 미분을 사용한 복잡한 기계 학습 알고리즘 사용 </a:t>
            </a:r>
            <a:endParaRPr lang="en-US" altLang="ko-KR" dirty="0" smtClean="0">
              <a:sym typeface="Wingdings" pitchFamily="2" charset="2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 smtClean="0">
                <a:sym typeface="Wingdings" pitchFamily="2" charset="2"/>
              </a:rPr>
              <a:t>현재 기계 학습은 온통 수학과 컴퓨터 알고리즘일 뿐</a:t>
            </a:r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lvl="1"/>
            <a:endParaRPr lang="en-US" altLang="ko-KR" dirty="0" smtClean="0">
              <a:sym typeface="Wingdings" pitchFamily="2" charset="2"/>
            </a:endParaRPr>
          </a:p>
          <a:p>
            <a:pPr marL="161925" indent="0"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 smtClean="0"/>
          </a:p>
          <a:p>
            <a:pPr lvl="1">
              <a:lnSpc>
                <a:spcPct val="150000"/>
              </a:lnSpc>
            </a:pPr>
            <a:endParaRPr lang="en-US" altLang="ko-KR" b="0" i="1" dirty="0">
              <a:latin typeface="Cambria Math"/>
            </a:endParaRPr>
          </a:p>
          <a:p>
            <a:pPr lvl="1">
              <a:lnSpc>
                <a:spcPct val="150000"/>
              </a:lnSpc>
            </a:pPr>
            <a:endParaRPr lang="en-US" altLang="ko-KR" baseline="30000" dirty="0" smtClean="0"/>
          </a:p>
          <a:p>
            <a:pPr lvl="1">
              <a:lnSpc>
                <a:spcPct val="150000"/>
              </a:lnSpc>
            </a:pPr>
            <a:endParaRPr lang="en-US" altLang="ko-KR" baseline="30000" dirty="0" smtClean="0"/>
          </a:p>
          <a:p>
            <a:pPr lvl="1">
              <a:lnSpc>
                <a:spcPct val="150000"/>
              </a:lnSpc>
            </a:pPr>
            <a:endParaRPr lang="en-US" altLang="ko-KR" baseline="30000" dirty="0"/>
          </a:p>
          <a:p>
            <a:pPr lvl="1">
              <a:lnSpc>
                <a:spcPct val="150000"/>
              </a:lnSpc>
            </a:pPr>
            <a:endParaRPr lang="en-US" altLang="ko-KR" baseline="30000" dirty="0" smtClean="0"/>
          </a:p>
          <a:p>
            <a:pPr lvl="1">
              <a:lnSpc>
                <a:spcPct val="150000"/>
              </a:lnSpc>
            </a:pPr>
            <a:endParaRPr lang="en-US" altLang="ko-KR" baseline="30000" dirty="0"/>
          </a:p>
          <a:p>
            <a:pPr lvl="1">
              <a:lnSpc>
                <a:spcPct val="150000"/>
              </a:lnSpc>
            </a:pPr>
            <a:endParaRPr lang="en-US" altLang="ko-KR" baseline="30000" dirty="0" smtClean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>
              <a:lnSpc>
                <a:spcPct val="200000"/>
              </a:lnSpc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757191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1.1.3 </a:t>
            </a:r>
            <a:r>
              <a:rPr lang="ko-KR" altLang="en-US" dirty="0" smtClean="0"/>
              <a:t>기계 학습 개념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간단한 기계 학습 예제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가로축은 시간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세로축은 이동체의 위치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관측한 </a:t>
            </a:r>
            <a:r>
              <a:rPr lang="en-US" altLang="ko-KR" dirty="0" smtClean="0"/>
              <a:t>4</a:t>
            </a:r>
            <a:r>
              <a:rPr lang="ko-KR" altLang="en-US" dirty="0" smtClean="0"/>
              <a:t>개의 점이 데이터</a:t>
            </a:r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예측</a:t>
            </a:r>
            <a:r>
              <a:rPr lang="en-US" altLang="ko-KR" baseline="30000" dirty="0" smtClean="0"/>
              <a:t>prediction</a:t>
            </a:r>
            <a:r>
              <a:rPr lang="ko-KR" altLang="en-US" dirty="0" smtClean="0"/>
              <a:t> 문제</a:t>
            </a:r>
            <a:r>
              <a:rPr lang="en-US" altLang="ko-KR" dirty="0" smtClean="0"/>
              <a:t> </a:t>
            </a:r>
          </a:p>
          <a:p>
            <a:pPr lvl="1"/>
            <a:r>
              <a:rPr lang="ko-KR" altLang="en-US" dirty="0" smtClean="0"/>
              <a:t>임의의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시간이 주어지면 이때 이동체의 위치는</a:t>
            </a:r>
            <a:r>
              <a:rPr lang="en-US" altLang="ko-KR" dirty="0" smtClean="0"/>
              <a:t>?</a:t>
            </a:r>
          </a:p>
          <a:p>
            <a:pPr lvl="1"/>
            <a:r>
              <a:rPr lang="ko-KR" altLang="en-US" dirty="0" smtClean="0"/>
              <a:t>회귀</a:t>
            </a:r>
            <a:r>
              <a:rPr lang="en-US" altLang="ko-KR" baseline="30000" dirty="0" smtClean="0"/>
              <a:t>regression</a:t>
            </a:r>
            <a:r>
              <a:rPr lang="ko-KR" altLang="en-US" dirty="0" smtClean="0"/>
              <a:t> 문제와 분류</a:t>
            </a:r>
            <a:r>
              <a:rPr lang="en-US" altLang="ko-KR" baseline="30000" dirty="0" smtClean="0"/>
              <a:t>classification</a:t>
            </a:r>
            <a:r>
              <a:rPr lang="ko-KR" altLang="en-US" dirty="0" smtClean="0"/>
              <a:t> 문제로</a:t>
            </a:r>
            <a:r>
              <a:rPr lang="en-US" altLang="ko-KR" dirty="0" smtClean="0"/>
              <a:t> </a:t>
            </a:r>
            <a:r>
              <a:rPr lang="ko-KR" altLang="en-US" dirty="0" smtClean="0"/>
              <a:t>나뉨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회귀는 목표치가 실수</a:t>
            </a:r>
            <a:r>
              <a:rPr lang="en-US" altLang="ko-KR" dirty="0" smtClean="0"/>
              <a:t>, </a:t>
            </a:r>
            <a:r>
              <a:rPr lang="ko-KR" altLang="en-US" dirty="0" smtClean="0"/>
              <a:t>분류는 </a:t>
            </a:r>
            <a:r>
              <a:rPr lang="ko-KR" altLang="en-US" dirty="0" err="1" smtClean="0"/>
              <a:t>부류값</a:t>
            </a:r>
            <a:r>
              <a:rPr lang="ko-KR" altLang="en-US" dirty="0" smtClean="0"/>
              <a:t> </a:t>
            </a:r>
            <a:r>
              <a:rPr lang="en-US" altLang="ko-KR" dirty="0" smtClean="0"/>
              <a:t>([</a:t>
            </a:r>
            <a:r>
              <a:rPr lang="ko-KR" altLang="en-US" dirty="0" smtClean="0"/>
              <a:t>그림 </a:t>
            </a:r>
            <a:r>
              <a:rPr lang="en-US" altLang="ko-KR" dirty="0" smtClean="0"/>
              <a:t>1-4]</a:t>
            </a:r>
            <a:r>
              <a:rPr lang="ko-KR" altLang="en-US" dirty="0" smtClean="0"/>
              <a:t>는 회귀 문제</a:t>
            </a:r>
            <a:r>
              <a:rPr lang="en-US" altLang="ko-KR" dirty="0" smtClean="0"/>
              <a:t>)</a:t>
            </a:r>
          </a:p>
          <a:p>
            <a:pPr marL="447675" lvl="2" indent="0">
              <a:buNone/>
            </a:pPr>
            <a:r>
              <a:rPr lang="ko-KR" altLang="en-US" dirty="0" smtClean="0"/>
              <a:t> </a:t>
            </a:r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204864"/>
            <a:ext cx="2648761" cy="21636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65183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1.1.3 </a:t>
            </a:r>
            <a:r>
              <a:rPr lang="ko-KR" altLang="en-US" dirty="0" smtClean="0"/>
              <a:t>기계 학습 개념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훈련집합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가로축은 </a:t>
            </a:r>
            <a:r>
              <a:rPr lang="ko-KR" altLang="en-US" dirty="0" smtClean="0">
                <a:solidFill>
                  <a:srgbClr val="0000FF"/>
                </a:solidFill>
              </a:rPr>
              <a:t>특징</a:t>
            </a:r>
            <a:r>
              <a:rPr lang="en-US" altLang="ko-KR" dirty="0" smtClean="0"/>
              <a:t>, </a:t>
            </a:r>
            <a:r>
              <a:rPr lang="ko-KR" altLang="en-US" dirty="0" smtClean="0"/>
              <a:t>세로축은 </a:t>
            </a:r>
            <a:r>
              <a:rPr lang="ko-KR" altLang="en-US" dirty="0" smtClean="0">
                <a:solidFill>
                  <a:srgbClr val="0000FF"/>
                </a:solidFill>
              </a:rPr>
              <a:t>목표치</a:t>
            </a:r>
            <a:endParaRPr lang="en-US" altLang="ko-KR" dirty="0" smtClean="0">
              <a:solidFill>
                <a:srgbClr val="0000FF"/>
              </a:solidFill>
            </a:endParaRPr>
          </a:p>
          <a:p>
            <a:pPr lvl="1"/>
            <a:r>
              <a:rPr lang="ko-KR" altLang="en-US" dirty="0"/>
              <a:t>관측한 </a:t>
            </a:r>
            <a:r>
              <a:rPr lang="en-US" altLang="ko-KR" dirty="0"/>
              <a:t>4</a:t>
            </a:r>
            <a:r>
              <a:rPr lang="ko-KR" altLang="en-US" dirty="0"/>
              <a:t>개의 점이 </a:t>
            </a:r>
            <a:r>
              <a:rPr lang="ko-KR" altLang="en-US" dirty="0" smtClean="0">
                <a:solidFill>
                  <a:srgbClr val="0000FF"/>
                </a:solidFill>
              </a:rPr>
              <a:t>훈련집합</a:t>
            </a:r>
            <a:r>
              <a:rPr lang="ko-KR" altLang="en-US" dirty="0" smtClean="0"/>
              <a:t>을 구성함</a:t>
            </a:r>
            <a:endParaRPr lang="en-US" altLang="ko-KR" dirty="0"/>
          </a:p>
          <a:p>
            <a:pPr lvl="1"/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030" y="2982548"/>
            <a:ext cx="3173518" cy="2592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601" y="2276872"/>
            <a:ext cx="7093793" cy="3720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259632" y="4644378"/>
            <a:ext cx="457200" cy="415636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en-US" altLang="ko-KR" sz="1600" b="1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ko-KR" sz="1600" baseline="-2500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endParaRPr lang="ko-KR" altLang="en-US" sz="1600" baseline="-25000" dirty="0" smtClean="0">
              <a:solidFill>
                <a:srgbClr val="0000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653560" y="4641510"/>
            <a:ext cx="457200" cy="415636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en-US" altLang="ko-KR" sz="1600" b="1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ko-KR" sz="1600" baseline="-2500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endParaRPr lang="ko-KR" altLang="en-US" sz="1600" baseline="-25000" dirty="0" smtClean="0">
              <a:solidFill>
                <a:srgbClr val="0000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026216" y="4643848"/>
            <a:ext cx="457200" cy="415636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en-US" altLang="ko-KR" sz="1600" b="1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ko-KR" sz="1600" baseline="-2500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3</a:t>
            </a:r>
            <a:endParaRPr lang="ko-KR" altLang="en-US" sz="1600" baseline="-25000" dirty="0" smtClean="0">
              <a:solidFill>
                <a:srgbClr val="0000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449264" y="4658100"/>
            <a:ext cx="457200" cy="415636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en-US" altLang="ko-KR" sz="1600" b="1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ko-KR" sz="1600" baseline="-2500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4</a:t>
            </a:r>
            <a:endParaRPr lang="ko-KR" altLang="en-US" sz="1600" baseline="-25000" dirty="0" smtClean="0">
              <a:solidFill>
                <a:srgbClr val="0000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34548" y="4165320"/>
            <a:ext cx="457200" cy="415636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en-US" altLang="ko-KR" sz="1600" i="1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y</a:t>
            </a:r>
            <a:r>
              <a:rPr lang="en-US" altLang="ko-KR" sz="1600" baseline="-2500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endParaRPr lang="ko-KR" altLang="en-US" sz="1600" baseline="-25000" dirty="0" smtClean="0">
              <a:solidFill>
                <a:srgbClr val="0000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16459" y="3974334"/>
            <a:ext cx="457200" cy="415636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en-US" altLang="ko-KR" sz="1600" i="1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y</a:t>
            </a:r>
            <a:r>
              <a:rPr lang="en-US" altLang="ko-KR" sz="1600" baseline="-2500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endParaRPr lang="ko-KR" altLang="en-US" sz="1600" baseline="-25000" dirty="0" smtClean="0">
              <a:solidFill>
                <a:srgbClr val="0000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14428" y="3774282"/>
            <a:ext cx="457200" cy="415636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en-US" altLang="ko-KR" sz="1600" i="1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y</a:t>
            </a:r>
            <a:r>
              <a:rPr lang="en-US" altLang="ko-KR" sz="1600" baseline="-2500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3</a:t>
            </a:r>
            <a:endParaRPr lang="ko-KR" altLang="en-US" sz="1600" baseline="-25000" dirty="0" smtClean="0">
              <a:solidFill>
                <a:srgbClr val="0000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11560" y="3573016"/>
            <a:ext cx="457200" cy="415636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en-US" altLang="ko-KR" sz="1600" i="1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y</a:t>
            </a:r>
            <a:r>
              <a:rPr lang="en-US" altLang="ko-KR" sz="1600" baseline="-2500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4</a:t>
            </a:r>
            <a:endParaRPr lang="ko-KR" altLang="en-US" sz="1600" baseline="-25000" dirty="0" smtClean="0">
              <a:solidFill>
                <a:srgbClr val="0000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23928" y="3236717"/>
            <a:ext cx="1842617" cy="4572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en-US" altLang="ko-KR" sz="2000" dirty="0" smtClean="0"/>
              <a:t>[</a:t>
            </a:r>
            <a:r>
              <a:rPr lang="ko-KR" altLang="en-US" sz="2000" dirty="0" smtClean="0"/>
              <a:t>그림 </a:t>
            </a:r>
            <a:r>
              <a:rPr lang="en-US" altLang="ko-KR" sz="2000" dirty="0" smtClean="0"/>
              <a:t>1-4] </a:t>
            </a:r>
            <a:r>
              <a:rPr lang="ko-KR" altLang="en-US" sz="2000" dirty="0" smtClean="0"/>
              <a:t>예제의 훈련집합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직사각형 5"/>
              <p:cNvSpPr/>
              <p:nvPr/>
            </p:nvSpPr>
            <p:spPr>
              <a:xfrm>
                <a:off x="4067945" y="3693917"/>
                <a:ext cx="4896544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indent="-466725"/>
                <a14:m>
                  <m:oMath xmlns:m="http://schemas.openxmlformats.org/officeDocument/2006/math">
                    <m:r>
                      <a:rPr lang="ko-KR" altLang="en-US" sz="1600" i="1">
                        <a:latin typeface="Cambria Math"/>
                      </a:rPr>
                      <m:t>𝕏</m:t>
                    </m:r>
                    <m:r>
                      <a:rPr lang="en-US" altLang="ko-KR" sz="1600" i="1">
                        <a:latin typeface="Cambria Math"/>
                      </a:rPr>
                      <m:t>={</m:t>
                    </m:r>
                    <m:sSub>
                      <m:sSub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1" i="0">
                            <a:latin typeface="Cambria Math"/>
                          </a:rPr>
                          <m:t>𝐱</m:t>
                        </m:r>
                      </m:e>
                      <m:sub>
                        <m:r>
                          <a:rPr lang="en-US" altLang="ko-KR" sz="1600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altLang="ko-KR" sz="1600" i="1">
                        <a:latin typeface="Cambria Math"/>
                      </a:rPr>
                      <m:t>=</m:t>
                    </m:r>
                    <m:d>
                      <m:d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600" i="1">
                            <a:latin typeface="Cambria Math"/>
                          </a:rPr>
                          <m:t>2.0</m:t>
                        </m:r>
                      </m:e>
                    </m:d>
                    <m:r>
                      <a:rPr lang="en-US" altLang="ko-KR" sz="1600" i="1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1" i="0">
                            <a:latin typeface="Cambria Math"/>
                          </a:rPr>
                          <m:t>𝐱</m:t>
                        </m:r>
                      </m:e>
                      <m:sub>
                        <m:r>
                          <a:rPr lang="en-US" altLang="ko-KR" sz="1600" i="1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altLang="ko-KR" sz="1600" i="1">
                        <a:latin typeface="Cambria Math"/>
                      </a:rPr>
                      <m:t>=</m:t>
                    </m:r>
                    <m:d>
                      <m:d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600" i="1">
                            <a:latin typeface="Cambria Math"/>
                          </a:rPr>
                          <m:t>4.0</m:t>
                        </m:r>
                      </m:e>
                    </m:d>
                    <m:r>
                      <a:rPr lang="en-US" altLang="ko-KR" sz="1600" i="1">
                        <a:latin typeface="Cambria Math"/>
                      </a:rPr>
                      <m:t>,</m:t>
                    </m:r>
                  </m:oMath>
                </a14:m>
                <a:r>
                  <a:rPr lang="en-US" altLang="ko-KR" sz="1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1" i="0">
                            <a:latin typeface="Cambria Math"/>
                          </a:rPr>
                          <m:t>𝐱</m:t>
                        </m:r>
                      </m:e>
                      <m:sub>
                        <m:r>
                          <a:rPr lang="en-US" altLang="ko-KR" sz="1600" i="1">
                            <a:latin typeface="Cambria Math"/>
                          </a:rPr>
                          <m:t>3</m:t>
                        </m:r>
                      </m:sub>
                    </m:sSub>
                    <m:r>
                      <a:rPr lang="en-US" altLang="ko-KR" sz="1600" i="1">
                        <a:latin typeface="Cambria Math"/>
                      </a:rPr>
                      <m:t>=</m:t>
                    </m:r>
                    <m:d>
                      <m:d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600" i="1">
                            <a:latin typeface="Cambria Math"/>
                          </a:rPr>
                          <m:t>6.0</m:t>
                        </m:r>
                      </m:e>
                    </m:d>
                    <m:r>
                      <a:rPr lang="en-US" altLang="ko-KR" sz="1600" i="1">
                        <a:latin typeface="Cambria Math"/>
                      </a:rPr>
                      <m:t>,</m:t>
                    </m:r>
                  </m:oMath>
                </a14:m>
                <a:r>
                  <a:rPr lang="en-US" altLang="ko-KR" sz="1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1" i="0">
                            <a:latin typeface="Cambria Math"/>
                          </a:rPr>
                          <m:t>𝐱</m:t>
                        </m:r>
                      </m:e>
                      <m:sub>
                        <m:r>
                          <a:rPr lang="en-US" altLang="ko-KR" sz="1600" i="1">
                            <a:latin typeface="Cambria Math"/>
                          </a:rPr>
                          <m:t>4</m:t>
                        </m:r>
                      </m:sub>
                    </m:sSub>
                    <m:r>
                      <a:rPr lang="en-US" altLang="ko-KR" sz="1600" i="1">
                        <a:latin typeface="Cambria Math"/>
                      </a:rPr>
                      <m:t>=</m:t>
                    </m:r>
                    <m:d>
                      <m:d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600" i="1">
                            <a:latin typeface="Cambria Math"/>
                          </a:rPr>
                          <m:t>8.0</m:t>
                        </m:r>
                      </m:e>
                    </m:d>
                    <m:r>
                      <a:rPr lang="en-US" altLang="ko-KR" sz="1600" i="1">
                        <a:latin typeface="Cambria Math"/>
                      </a:rPr>
                      <m:t>} </m:t>
                    </m:r>
                  </m:oMath>
                </a14:m>
                <a:endParaRPr lang="en-US" altLang="ko-KR" sz="1600" i="1" dirty="0">
                  <a:latin typeface="Cambria Math"/>
                </a:endParaRPr>
              </a:p>
              <a:p>
                <a:pPr indent="-466725"/>
                <a14:m>
                  <m:oMath xmlns:m="http://schemas.openxmlformats.org/officeDocument/2006/math">
                    <m:r>
                      <a:rPr lang="ko-KR" altLang="en-US" sz="1600" i="1">
                        <a:latin typeface="Cambria Math"/>
                      </a:rPr>
                      <m:t>𝕐</m:t>
                    </m:r>
                    <m:r>
                      <a:rPr lang="en-US" altLang="ko-KR" sz="1600" i="1">
                        <a:latin typeface="Cambria Math"/>
                      </a:rPr>
                      <m:t>={</m:t>
                    </m:r>
                    <m:sSub>
                      <m:sSub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altLang="ko-KR" sz="1600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altLang="ko-KR" sz="1600" i="1">
                        <a:latin typeface="Cambria Math"/>
                      </a:rPr>
                      <m:t>=3.0</m:t>
                    </m:r>
                  </m:oMath>
                </a14:m>
                <a:r>
                  <a:rPr lang="en-US" altLang="ko-KR" sz="16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altLang="ko-KR" sz="1600" i="1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altLang="ko-KR" sz="1600" i="1">
                        <a:latin typeface="Cambria Math"/>
                      </a:rPr>
                      <m:t>=4.0</m:t>
                    </m:r>
                  </m:oMath>
                </a14:m>
                <a:r>
                  <a:rPr lang="en-US" altLang="ko-KR" sz="16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altLang="ko-KR" sz="1600" i="1">
                            <a:latin typeface="Cambria Math"/>
                          </a:rPr>
                          <m:t>3</m:t>
                        </m:r>
                      </m:sub>
                    </m:sSub>
                    <m:r>
                      <a:rPr lang="en-US" altLang="ko-KR" sz="1600" i="1">
                        <a:latin typeface="Cambria Math"/>
                      </a:rPr>
                      <m:t>=5.0</m:t>
                    </m:r>
                  </m:oMath>
                </a14:m>
                <a:r>
                  <a:rPr lang="en-US" altLang="ko-KR" sz="16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i="1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altLang="ko-KR" sz="1600" i="1">
                            <a:latin typeface="Cambria Math"/>
                          </a:rPr>
                          <m:t>4</m:t>
                        </m:r>
                      </m:sub>
                    </m:sSub>
                    <m:r>
                      <a:rPr lang="en-US" altLang="ko-KR" sz="1600" i="1">
                        <a:latin typeface="Cambria Math"/>
                      </a:rPr>
                      <m:t>=6.0}</m:t>
                    </m:r>
                  </m:oMath>
                </a14:m>
                <a:endParaRPr lang="en-US" altLang="ko-KR" sz="1600" dirty="0"/>
              </a:p>
            </p:txBody>
          </p:sp>
        </mc:Choice>
        <mc:Fallback xmlns="">
          <p:sp>
            <p:nvSpPr>
              <p:cNvPr id="6" name="직사각형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7945" y="3693917"/>
                <a:ext cx="4896544" cy="584775"/>
              </a:xfrm>
              <a:prstGeom prst="rect">
                <a:avLst/>
              </a:prstGeom>
              <a:blipFill rotWithShape="1">
                <a:blip r:embed="rId4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06949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1.1.3 </a:t>
            </a:r>
            <a:r>
              <a:rPr lang="ko-KR" altLang="en-US" dirty="0" smtClean="0"/>
              <a:t>기계 학습 개념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smtClean="0"/>
              <a:t>데이터를 어떻게 </a:t>
            </a:r>
            <a:r>
              <a:rPr lang="ko-KR" altLang="en-US" dirty="0" err="1" smtClean="0"/>
              <a:t>모델링할</a:t>
            </a:r>
            <a:r>
              <a:rPr lang="ko-KR" altLang="en-US" dirty="0" smtClean="0"/>
              <a:t> 것인가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눈대중으로 보면 직선을 이루므로 직선을 선택하자 </a:t>
            </a:r>
            <a:r>
              <a:rPr lang="en-US" altLang="ko-KR" dirty="0" smtClean="0">
                <a:sym typeface="Wingdings" pitchFamily="2" charset="2"/>
              </a:rPr>
              <a:t> </a:t>
            </a:r>
            <a:r>
              <a:rPr lang="ko-KR" altLang="en-US" dirty="0" smtClean="0">
                <a:solidFill>
                  <a:srgbClr val="0000FF"/>
                </a:solidFill>
                <a:sym typeface="Wingdings" pitchFamily="2" charset="2"/>
              </a:rPr>
              <a:t>모델로 직선을 선택</a:t>
            </a:r>
            <a:r>
              <a:rPr lang="ko-KR" altLang="en-US" dirty="0" smtClean="0">
                <a:sym typeface="Wingdings" pitchFamily="2" charset="2"/>
              </a:rPr>
              <a:t>한 셈</a:t>
            </a:r>
            <a:endParaRPr lang="en-US" altLang="ko-KR" dirty="0" smtClean="0">
              <a:sym typeface="Wingdings" pitchFamily="2" charset="2"/>
            </a:endParaRPr>
          </a:p>
          <a:p>
            <a:pPr lvl="1"/>
            <a:r>
              <a:rPr lang="ko-KR" altLang="en-US" dirty="0" smtClean="0"/>
              <a:t>직선 모델의 수식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2</a:t>
            </a:r>
            <a:r>
              <a:rPr lang="ko-KR" altLang="en-US" dirty="0" smtClean="0"/>
              <a:t>개의 </a:t>
            </a:r>
            <a:r>
              <a:rPr lang="ko-KR" altLang="en-US" dirty="0" smtClean="0">
                <a:solidFill>
                  <a:srgbClr val="0000FF"/>
                </a:solidFill>
              </a:rPr>
              <a:t>매개변수</a:t>
            </a:r>
            <a:r>
              <a:rPr lang="ko-KR" altLang="en-US" dirty="0" smtClean="0"/>
              <a:t> </a:t>
            </a:r>
            <a:r>
              <a:rPr lang="en-US" altLang="ko-KR" i="1" dirty="0" smtClean="0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ko-KR" altLang="en-US" dirty="0" smtClean="0">
                <a:latin typeface="Times New Roman" pitchFamily="18" charset="0"/>
                <a:cs typeface="Times New Roman" pitchFamily="18" charset="0"/>
              </a:rPr>
              <a:t>와 </a:t>
            </a:r>
            <a:r>
              <a:rPr lang="en-US" altLang="ko-KR" i="1" dirty="0" smtClean="0">
                <a:latin typeface="Times New Roman" pitchFamily="18" charset="0"/>
                <a:cs typeface="Times New Roman" pitchFamily="18" charset="0"/>
              </a:rPr>
              <a:t>b</a:t>
            </a:r>
            <a:endParaRPr lang="en-US" altLang="ko-KR" i="1" dirty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기계</a:t>
            </a:r>
            <a:r>
              <a:rPr lang="en-US" altLang="ko-KR" dirty="0" smtClean="0"/>
              <a:t> </a:t>
            </a:r>
            <a:r>
              <a:rPr lang="ko-KR" altLang="en-US" dirty="0" smtClean="0"/>
              <a:t>학습은</a:t>
            </a:r>
            <a:r>
              <a:rPr lang="en-US" altLang="ko-KR" dirty="0" smtClean="0"/>
              <a:t> </a:t>
            </a:r>
          </a:p>
          <a:p>
            <a:pPr lvl="1"/>
            <a:r>
              <a:rPr lang="ko-KR" altLang="en-US" dirty="0" smtClean="0"/>
              <a:t>가장 정확하게 예측할 수 있는</a:t>
            </a:r>
            <a:r>
              <a:rPr lang="en-US" altLang="ko-KR" dirty="0" smtClean="0"/>
              <a:t>, </a:t>
            </a:r>
            <a:r>
              <a:rPr lang="ko-KR" altLang="en-US" dirty="0" smtClean="0"/>
              <a:t>즉 최적의 매개변수를 찾는 작업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처음에는 </a:t>
            </a:r>
            <a:r>
              <a:rPr lang="ko-KR" altLang="en-US" dirty="0" err="1" smtClean="0"/>
              <a:t>최적값을</a:t>
            </a:r>
            <a:r>
              <a:rPr lang="ko-KR" altLang="en-US" dirty="0" smtClean="0"/>
              <a:t> 모르므로 임의의 값에서 시작하고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점점 성능을 개선하여 최적에 도달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[</a:t>
            </a:r>
            <a:r>
              <a:rPr lang="ko-KR" altLang="en-US" dirty="0" smtClean="0"/>
              <a:t>그림 </a:t>
            </a:r>
            <a:r>
              <a:rPr lang="en-US" altLang="ko-KR" dirty="0" smtClean="0"/>
              <a:t>1-4]</a:t>
            </a:r>
            <a:r>
              <a:rPr lang="ko-KR" altLang="en-US" dirty="0" smtClean="0"/>
              <a:t>의 예에서는 </a:t>
            </a:r>
            <a:r>
              <a:rPr lang="en-US" altLang="ko-KR" i="1" dirty="0" smtClean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altLang="ko-KR" baseline="-25000" dirty="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ko-KR" altLang="en-US" dirty="0" smtClean="0">
                <a:latin typeface="Times New Roman" pitchFamily="18" charset="0"/>
                <a:cs typeface="Times New Roman" pitchFamily="18" charset="0"/>
              </a:rPr>
              <a:t>에서 시작하여 </a:t>
            </a:r>
            <a:r>
              <a:rPr lang="en-US" altLang="ko-KR" i="1" dirty="0" smtClean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altLang="ko-KR" baseline="-25000" dirty="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</a:t>
            </a:r>
            <a:r>
              <a:rPr lang="en-US" altLang="ko-KR" i="1" dirty="0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f</a:t>
            </a:r>
            <a:r>
              <a:rPr lang="en-US" altLang="ko-KR" baseline="-25000" dirty="0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2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</a:t>
            </a:r>
            <a:r>
              <a:rPr lang="en-US" altLang="ko-KR" i="1" dirty="0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f</a:t>
            </a:r>
            <a:r>
              <a:rPr lang="en-US" altLang="ko-KR" baseline="-25000" dirty="0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3</a:t>
            </a:r>
          </a:p>
          <a:p>
            <a:pPr lvl="2"/>
            <a:r>
              <a:rPr lang="ko-KR" altLang="en-US" dirty="0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최적인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 </a:t>
            </a:r>
            <a:r>
              <a:rPr lang="en-US" altLang="ko-KR" i="1" dirty="0" smtClean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altLang="ko-KR" baseline="-25000" dirty="0" smtClean="0">
                <a:latin typeface="Times New Roman" pitchFamily="18" charset="0"/>
                <a:cs typeface="Times New Roman" pitchFamily="18" charset="0"/>
              </a:rPr>
              <a:t>3</a:t>
            </a:r>
            <a:r>
              <a:rPr lang="ko-KR" altLang="en-US" dirty="0" smtClean="0">
                <a:latin typeface="Times New Roman" pitchFamily="18" charset="0"/>
                <a:cs typeface="Times New Roman" pitchFamily="18" charset="0"/>
              </a:rPr>
              <a:t>은  </a:t>
            </a:r>
            <a:r>
              <a:rPr lang="en-US" altLang="ko-KR" i="1" dirty="0" smtClean="0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=0.5</a:t>
            </a:r>
            <a:r>
              <a:rPr lang="ko-KR" altLang="en-US" dirty="0" smtClean="0">
                <a:latin typeface="Times New Roman" pitchFamily="18" charset="0"/>
                <a:cs typeface="Times New Roman" pitchFamily="18" charset="0"/>
              </a:rPr>
              <a:t>와 </a:t>
            </a:r>
            <a:r>
              <a:rPr lang="en-US" altLang="ko-KR" i="1" dirty="0" smtClean="0">
                <a:latin typeface="Times New Roman" pitchFamily="18" charset="0"/>
                <a:cs typeface="Times New Roman" pitchFamily="18" charset="0"/>
              </a:rPr>
              <a:t>b=</a:t>
            </a:r>
            <a:r>
              <a:rPr lang="en-US" altLang="ko-KR" dirty="0" smtClean="0">
                <a:latin typeface="Times New Roman" pitchFamily="18" charset="0"/>
                <a:cs typeface="Times New Roman" pitchFamily="18" charset="0"/>
              </a:rPr>
              <a:t>2.0</a:t>
            </a:r>
            <a:endParaRPr lang="en-US" altLang="ko-KR" dirty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ko-KR" dirty="0" smtClean="0">
              <a:latin typeface="Times New Roman" pitchFamily="18" charset="0"/>
              <a:cs typeface="Times New Roman" pitchFamily="18" charset="0"/>
            </a:endParaRPr>
          </a:p>
          <a:p>
            <a:pPr marL="266700" lvl="1" indent="0">
              <a:buNone/>
            </a:pPr>
            <a:r>
              <a:rPr lang="ko-KR" altLang="en-US" dirty="0" smtClean="0"/>
              <a:t> </a:t>
            </a:r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636912"/>
            <a:ext cx="60483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직선 연결선 4"/>
          <p:cNvCxnSpPr/>
          <p:nvPr/>
        </p:nvCxnSpPr>
        <p:spPr>
          <a:xfrm>
            <a:off x="1242380" y="2907208"/>
            <a:ext cx="144016" cy="0"/>
          </a:xfrm>
          <a:prstGeom prst="line">
            <a:avLst/>
          </a:prstGeom>
          <a:ln w="254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852948" y="2907692"/>
            <a:ext cx="144016" cy="0"/>
          </a:xfrm>
          <a:prstGeom prst="line">
            <a:avLst/>
          </a:prstGeom>
          <a:ln w="254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6661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vert="horz" lIns="91440" tIns="45720" rIns="91440" bIns="45720" rtlCol="0" anchor="ctr">
        <a:normAutofit/>
      </a:bodyPr>
      <a:lstStyle>
        <a:defPPr>
          <a:defRPr sz="36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3665</TotalTime>
  <Words>2399</Words>
  <Application>Microsoft Office PowerPoint</Application>
  <PresentationFormat>화면 슬라이드 쇼(4:3)</PresentationFormat>
  <Paragraphs>1024</Paragraphs>
  <Slides>60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60</vt:i4>
      </vt:variant>
    </vt:vector>
  </HeadingPairs>
  <TitlesOfParts>
    <vt:vector size="71" baseType="lpstr">
      <vt:lpstr>Wingdings</vt:lpstr>
      <vt:lpstr>Arial</vt:lpstr>
      <vt:lpstr>맑은 고딕</vt:lpstr>
      <vt:lpstr>아리따M</vt:lpstr>
      <vt:lpstr>Tahoma</vt:lpstr>
      <vt:lpstr>HY견고딕</vt:lpstr>
      <vt:lpstr>Cambria Math</vt:lpstr>
      <vt:lpstr>Calibri</vt:lpstr>
      <vt:lpstr>나눔손글씨 펜</vt:lpstr>
      <vt:lpstr>Times New Roman</vt:lpstr>
      <vt:lpstr>1_Office 테마</vt:lpstr>
      <vt:lpstr>PREVIEW</vt:lpstr>
      <vt:lpstr>1.1.1 기계 학습의 정의</vt:lpstr>
      <vt:lpstr>1.1.1 기계 학습의 정의</vt:lpstr>
      <vt:lpstr>1.1.2 지식기반 방식에서 기계 학습으로의 대전환</vt:lpstr>
      <vt:lpstr>1.1.2 지식기반 방식에서 기계 학습으로의 대전환</vt:lpstr>
      <vt:lpstr>1.1.2 지식기반 방식에서 기계 학습으로의 대전환</vt:lpstr>
      <vt:lpstr>1.1.3 기계 학습 개념</vt:lpstr>
      <vt:lpstr>1.1.3 기계 학습 개념</vt:lpstr>
      <vt:lpstr>1.1.3 기계 학습 개념</vt:lpstr>
      <vt:lpstr>1.1.3 기계 학습 개념</vt:lpstr>
      <vt:lpstr>1.1.4 사람의 학습과 기계 학습</vt:lpstr>
      <vt:lpstr>1.2 특징 공간에 대한 이해</vt:lpstr>
      <vt:lpstr>1.2.1 1차원과 2차원 특징 공간</vt:lpstr>
      <vt:lpstr>1.2.2 다차원 특징 공간</vt:lpstr>
      <vt:lpstr>1.2.2 다차원 특징 공간</vt:lpstr>
      <vt:lpstr>1.2.3 특징 공간 변환과 표현 학습</vt:lpstr>
      <vt:lpstr>1.2.3 특징 공간 변환과 표현 학습</vt:lpstr>
      <vt:lpstr>1.2.3 특징 공간 변환과 표현 학습</vt:lpstr>
      <vt:lpstr>1.3 데이터에 대한 이해</vt:lpstr>
      <vt:lpstr>1.3 데이터에 대한 이해</vt:lpstr>
      <vt:lpstr>1.3.1 데이터 생성 과정</vt:lpstr>
      <vt:lpstr>1.3.2 데이터베이스의 중요성</vt:lpstr>
      <vt:lpstr>1.3.2 데이터베이스의 중요성</vt:lpstr>
      <vt:lpstr>1.3.2 데이터베이스의 중요성</vt:lpstr>
      <vt:lpstr>1.3.2 데이터베이스의 중요성</vt:lpstr>
      <vt:lpstr>1.3.3 데이터베이스 크기와 기계 학습 성능</vt:lpstr>
      <vt:lpstr>1.3.3 데이터베이스 크기와 기계 학습 성능</vt:lpstr>
      <vt:lpstr>1.3.4 데이터 가시화</vt:lpstr>
      <vt:lpstr>1.4 간단한 기계 학습의 예</vt:lpstr>
      <vt:lpstr>1.4 간단한 기계 학습의 예</vt:lpstr>
      <vt:lpstr>1.4 간단한 기계 학습의 예</vt:lpstr>
      <vt:lpstr>1.4 간단한 기계 학습의 예</vt:lpstr>
      <vt:lpstr>1.4 간단한 기계 학습의 예</vt:lpstr>
      <vt:lpstr>1.4 간단한 기계 학습의 예</vt:lpstr>
      <vt:lpstr>1.5 모델 선택</vt:lpstr>
      <vt:lpstr>1.5.1 과소적합과 과잉적합</vt:lpstr>
      <vt:lpstr>1.5.1 과소적합과 과잉적합</vt:lpstr>
      <vt:lpstr>1.5.2 바이어스와 분산</vt:lpstr>
      <vt:lpstr>1.5.2 바이어스와 분산</vt:lpstr>
      <vt:lpstr>1.5.2 바이어스와 분산</vt:lpstr>
      <vt:lpstr>1.5.3 검증집합과 교차검증을 이용한 모델 선택 알고리즘</vt:lpstr>
      <vt:lpstr>1.5.3 검증집합과 교차검증을 이용한 모델 선택 알고리즘</vt:lpstr>
      <vt:lpstr>1.5.3 검증집합과 교차검증을 이용한 모델 선택 알고리즘</vt:lpstr>
      <vt:lpstr>1.5.4 모델 선택의 한계와 현실적인 해결책</vt:lpstr>
      <vt:lpstr>1.5.4 모델 선택의 한계와 현실적인 해결책</vt:lpstr>
      <vt:lpstr>1.6 규제</vt:lpstr>
      <vt:lpstr>1.6.1 데이터 확대</vt:lpstr>
      <vt:lpstr>1.6.1 데이터 확대</vt:lpstr>
      <vt:lpstr>1.6.2 가중치 감쇠</vt:lpstr>
      <vt:lpstr>1.7 기계 학습 유형</vt:lpstr>
      <vt:lpstr>1.7.1 지도 방식에 따른 유형</vt:lpstr>
      <vt:lpstr>1.7.1 지도 방식에 따른 유형</vt:lpstr>
      <vt:lpstr>1.7.2 다양한 기준에 따른 유형</vt:lpstr>
      <vt:lpstr>1.8 기계 학습의 과거와 현재, 미래</vt:lpstr>
      <vt:lpstr>1.8.1 인공지능과 기계 학습의 간략한 역사</vt:lpstr>
      <vt:lpstr>1.8.1 인공지능과 기계 학습의 간략한 역사</vt:lpstr>
      <vt:lpstr>1.8.1 인공지능과 기계 학습의 간략한 역사</vt:lpstr>
      <vt:lpstr>1.8.1 인공지능과 기계 학습의 간략한 역사</vt:lpstr>
      <vt:lpstr>1.8.2 기술 추세</vt:lpstr>
      <vt:lpstr>1.8.3 사회적 전망</vt:lpstr>
    </vt:vector>
  </TitlesOfParts>
  <Company>R&amp;D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오일석</dc:creator>
  <cp:lastModifiedBy>Moon Byunggeor</cp:lastModifiedBy>
  <cp:revision>160</cp:revision>
  <dcterms:created xsi:type="dcterms:W3CDTF">2006-10-05T04:04:58Z</dcterms:created>
  <dcterms:modified xsi:type="dcterms:W3CDTF">2021-10-26T13:10:58Z</dcterms:modified>
</cp:coreProperties>
</file>